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404" r:id="rId2"/>
    <p:sldId id="391" r:id="rId3"/>
    <p:sldId id="430" r:id="rId4"/>
    <p:sldId id="434" r:id="rId5"/>
    <p:sldId id="435" r:id="rId6"/>
    <p:sldId id="438" r:id="rId7"/>
    <p:sldId id="454" r:id="rId8"/>
    <p:sldId id="431" r:id="rId9"/>
    <p:sldId id="437" r:id="rId10"/>
    <p:sldId id="440" r:id="rId11"/>
    <p:sldId id="449" r:id="rId12"/>
    <p:sldId id="450" r:id="rId13"/>
    <p:sldId id="455" r:id="rId14"/>
    <p:sldId id="451" r:id="rId15"/>
    <p:sldId id="456" r:id="rId16"/>
    <p:sldId id="457" r:id="rId17"/>
    <p:sldId id="458" r:id="rId18"/>
    <p:sldId id="453" r:id="rId19"/>
    <p:sldId id="452" r:id="rId20"/>
    <p:sldId id="459" r:id="rId21"/>
    <p:sldId id="439" r:id="rId22"/>
    <p:sldId id="432" r:id="rId23"/>
    <p:sldId id="445" r:id="rId24"/>
    <p:sldId id="446" r:id="rId25"/>
    <p:sldId id="436" r:id="rId26"/>
    <p:sldId id="425" r:id="rId27"/>
    <p:sldId id="388"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7F7F"/>
    <a:srgbClr val="FFFFFF"/>
    <a:srgbClr val="774E49"/>
    <a:srgbClr val="A16B64"/>
    <a:srgbClr val="CDD9D5"/>
    <a:srgbClr val="DDC4C1"/>
    <a:srgbClr val="B7817B"/>
    <a:srgbClr val="76968B"/>
    <a:srgbClr val="C1928D"/>
    <a:srgbClr val="88A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0" autoAdjust="0"/>
    <p:restoredTop sz="96271"/>
  </p:normalViewPr>
  <p:slideViewPr>
    <p:cSldViewPr snapToGrid="0" snapToObjects="1">
      <p:cViewPr varScale="1">
        <p:scale>
          <a:sx n="113" d="100"/>
          <a:sy n="113" d="100"/>
        </p:scale>
        <p:origin x="73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6" d="100"/>
        <a:sy n="19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2024/10/14</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2024/10/14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196412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8899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194006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184635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22</a:t>
            </a:fld>
            <a:endParaRPr lang="zh-CN" altLang="en-US"/>
          </a:p>
        </p:txBody>
      </p:sp>
    </p:spTree>
    <p:extLst>
      <p:ext uri="{BB962C8B-B14F-4D97-AF65-F5344CB8AC3E}">
        <p14:creationId xmlns:p14="http://schemas.microsoft.com/office/powerpoint/2010/main" val="186012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27</a:t>
            </a:fld>
            <a:endParaRPr lang="zh-CN" altLang="en-US"/>
          </a:p>
        </p:txBody>
      </p:sp>
    </p:spTree>
    <p:extLst>
      <p:ext uri="{BB962C8B-B14F-4D97-AF65-F5344CB8AC3E}">
        <p14:creationId xmlns:p14="http://schemas.microsoft.com/office/powerpoint/2010/main" val="9693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228E486-F4F9-934F-B5BA-5E1168D3D343}"/>
              </a:ext>
            </a:extLst>
          </p:cNvPr>
          <p:cNvPicPr>
            <a:picLocks noChangeAspect="1"/>
          </p:cNvPicPr>
          <p:nvPr userDrawn="1"/>
        </p:nvPicPr>
        <p:blipFill>
          <a:blip r:embed="rId2"/>
          <a:stretch>
            <a:fillRect/>
          </a:stretch>
        </p:blipFill>
        <p:spPr>
          <a:xfrm>
            <a:off x="0" y="0"/>
            <a:ext cx="897122" cy="797442"/>
          </a:xfrm>
          <a:prstGeom prst="rect">
            <a:avLst/>
          </a:prstGeom>
        </p:spPr>
      </p:pic>
      <p:sp>
        <p:nvSpPr>
          <p:cNvPr id="3" name="投影片編號版面配置區 2">
            <a:extLst>
              <a:ext uri="{FF2B5EF4-FFF2-40B4-BE49-F238E27FC236}">
                <a16:creationId xmlns:a16="http://schemas.microsoft.com/office/drawing/2014/main" id="{85807EA9-2F1E-4B2B-934E-7F994AD87EDF}"/>
              </a:ext>
            </a:extLst>
          </p:cNvPr>
          <p:cNvSpPr>
            <a:spLocks noGrp="1"/>
          </p:cNvSpPr>
          <p:nvPr>
            <p:ph type="sldNum" sz="quarter" idx="10"/>
          </p:nvPr>
        </p:nvSpPr>
        <p:spPr/>
        <p:txBody>
          <a:bodyPr/>
          <a:lstStyle/>
          <a:p>
            <a:fld id="{6D13CB60-AA2C-49BB-811D-0C1E4460E9F3}" type="slidenum">
              <a:rPr lang="zh-TW" altLang="en-US" smtClean="0"/>
              <a:t>‹#›</a:t>
            </a:fld>
            <a:endParaRPr lang="zh-TW" altLang="en-US"/>
          </a:p>
        </p:txBody>
      </p:sp>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1778DC0-9410-4465-8044-0959E4F3062B}"/>
              </a:ext>
            </a:extLst>
          </p:cNvPr>
          <p:cNvSpPr>
            <a:spLocks noGrp="1"/>
          </p:cNvSpPr>
          <p:nvPr>
            <p:ph type="sldNum" sz="quarter" idx="10"/>
          </p:nvPr>
        </p:nvSpPr>
        <p:spPr/>
        <p:txBody>
          <a:bodyPr/>
          <a:lstStyle/>
          <a:p>
            <a:fld id="{6D13CB60-AA2C-49BB-811D-0C1E4460E9F3}" type="slidenum">
              <a:rPr lang="zh-TW" altLang="en-US" smtClean="0"/>
              <a:t>‹#›</a:t>
            </a:fld>
            <a:endParaRPr lang="zh-TW" altLang="en-US"/>
          </a:p>
        </p:txBody>
      </p:sp>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30FD2F5-2388-4C59-B101-8E9D52FB28C2}"/>
              </a:ext>
            </a:extLst>
          </p:cNvPr>
          <p:cNvSpPr>
            <a:spLocks noGrp="1"/>
          </p:cNvSpPr>
          <p:nvPr>
            <p:ph type="sldNum" sz="quarter" idx="10"/>
          </p:nvPr>
        </p:nvSpPr>
        <p:spPr/>
        <p:txBody>
          <a:bodyPr/>
          <a:lstStyle/>
          <a:p>
            <a:fld id="{6D13CB60-AA2C-49BB-811D-0C1E4460E9F3}" type="slidenum">
              <a:rPr lang="zh-TW" altLang="en-US" smtClean="0"/>
              <a:t>‹#›</a:t>
            </a:fld>
            <a:endParaRPr lang="zh-TW" altLang="en-US"/>
          </a:p>
        </p:txBody>
      </p:sp>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0531A66-B42C-463B-BA0A-0E8A7EA10039}"/>
              </a:ext>
            </a:extLst>
          </p:cNvPr>
          <p:cNvSpPr>
            <a:spLocks noGrp="1"/>
          </p:cNvSpPr>
          <p:nvPr>
            <p:ph type="sldNum" sz="quarter" idx="10"/>
          </p:nvPr>
        </p:nvSpPr>
        <p:spPr/>
        <p:txBody>
          <a:bodyPr/>
          <a:lstStyle/>
          <a:p>
            <a:fld id="{6D13CB60-AA2C-49BB-811D-0C1E4460E9F3}" type="slidenum">
              <a:rPr lang="zh-TW" altLang="en-US" smtClean="0"/>
              <a:t>‹#›</a:t>
            </a:fld>
            <a:endParaRPr lang="zh-TW" altLang="en-US"/>
          </a:p>
        </p:txBody>
      </p:sp>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5FC6AEC-8ED8-487E-8E79-41B7687D107D}"/>
              </a:ext>
            </a:extLst>
          </p:cNvPr>
          <p:cNvSpPr>
            <a:spLocks noGrp="1"/>
          </p:cNvSpPr>
          <p:nvPr>
            <p:ph type="sldNum" sz="quarter" idx="4"/>
          </p:nvPr>
        </p:nvSpPr>
        <p:spPr>
          <a:xfrm>
            <a:off x="9448800" y="6481041"/>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6D13CB60-AA2C-49BB-811D-0C1E4460E9F3}" type="slidenum">
              <a:rPr lang="zh-TW" altLang="en-US" smtClean="0"/>
              <a:pPr/>
              <a:t>‹#›</a:t>
            </a:fld>
            <a:endParaRPr lang="zh-TW" altLang="en-US" dirty="0"/>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541CFB-B35F-7344-B8D8-D903067A74F8}"/>
              </a:ext>
            </a:extLst>
          </p:cNvPr>
          <p:cNvSpPr txBox="1"/>
          <p:nvPr/>
        </p:nvSpPr>
        <p:spPr>
          <a:xfrm>
            <a:off x="0" y="1459095"/>
            <a:ext cx="12192000" cy="3701990"/>
          </a:xfrm>
          <a:prstGeom prst="rect">
            <a:avLst/>
          </a:prstGeom>
          <a:noFill/>
        </p:spPr>
        <p:txBody>
          <a:bodyPr wrap="square" rtlCol="0" anchor="ctr">
            <a:noAutofit/>
          </a:bodyPr>
          <a:lstStyle/>
          <a:p>
            <a:pPr algn="ctr">
              <a:lnSpc>
                <a:spcPct val="170000"/>
              </a:lnSpc>
            </a:pPr>
            <a:r>
              <a:rPr kumimoji="1" lang="en-US" altLang="zh-TW" sz="3600" dirty="0">
                <a:solidFill>
                  <a:schemeClr val="tx1">
                    <a:lumMod val="75000"/>
                    <a:lumOff val="25000"/>
                  </a:schemeClr>
                </a:solidFill>
                <a:latin typeface="微軟正黑體" panose="020B0604030504040204" pitchFamily="34" charset="-120"/>
                <a:ea typeface="微軟正黑體" panose="020B0604030504040204" pitchFamily="34" charset="-120"/>
              </a:rPr>
              <a:t>114-116</a:t>
            </a:r>
            <a:r>
              <a:rPr kumimoji="1" lang="zh-TW" altLang="en-US" sz="3600" dirty="0">
                <a:solidFill>
                  <a:schemeClr val="tx1">
                    <a:lumMod val="75000"/>
                    <a:lumOff val="25000"/>
                  </a:schemeClr>
                </a:solidFill>
                <a:latin typeface="微軟正黑體" panose="020B0604030504040204" pitchFamily="34" charset="-120"/>
                <a:ea typeface="微軟正黑體" panose="020B0604030504040204" pitchFamily="34" charset="-120"/>
              </a:rPr>
              <a:t>年度</a:t>
            </a:r>
            <a:endParaRPr kumimoji="1" lang="en-US" altLang="zh-TW" sz="3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lnSpc>
                <a:spcPct val="170000"/>
              </a:lnSpc>
            </a:pPr>
            <a:r>
              <a:rPr kumimoji="1" lang="zh-TW" altLang="en-US" sz="3600" dirty="0">
                <a:solidFill>
                  <a:schemeClr val="tx1">
                    <a:lumMod val="75000"/>
                    <a:lumOff val="25000"/>
                  </a:schemeClr>
                </a:solidFill>
                <a:latin typeface="微軟正黑體" panose="020B0604030504040204" pitchFamily="34" charset="-120"/>
                <a:ea typeface="微軟正黑體" panose="020B0604030504040204" pitchFamily="34" charset="-120"/>
              </a:rPr>
              <a:t>國教署 補助 直轄市、縣（市）政府</a:t>
            </a:r>
            <a:endParaRPr kumimoji="1" lang="en-US" altLang="zh-TW" sz="3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lnSpc>
                <a:spcPct val="170000"/>
              </a:lnSpc>
            </a:pPr>
            <a:r>
              <a:rPr kumimoji="1"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改善無障礙校園環境計畫</a:t>
            </a:r>
            <a:endParaRPr kumimoji="1"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lnSpc>
                <a:spcPct val="170000"/>
              </a:lnSpc>
            </a:pPr>
            <a:r>
              <a:rPr kumimoji="1" lang="zh-TW" altLang="en-US" sz="3600" dirty="0">
                <a:solidFill>
                  <a:schemeClr val="tx1">
                    <a:lumMod val="75000"/>
                    <a:lumOff val="25000"/>
                  </a:schemeClr>
                </a:solidFill>
                <a:latin typeface="微軟正黑體" panose="020B0604030504040204" pitchFamily="34" charset="-120"/>
                <a:ea typeface="微軟正黑體" panose="020B0604030504040204" pitchFamily="34" charset="-120"/>
              </a:rPr>
              <a:t>申請說明</a:t>
            </a:r>
            <a:endParaRPr kumimoji="1" lang="zh-TW" altLang="zh-TW" sz="3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8" name="群組 7">
            <a:extLst>
              <a:ext uri="{FF2B5EF4-FFF2-40B4-BE49-F238E27FC236}">
                <a16:creationId xmlns:a16="http://schemas.microsoft.com/office/drawing/2014/main" id="{507A4ED2-6916-4D0C-9B7D-6AAFAAC4647C}"/>
              </a:ext>
            </a:extLst>
          </p:cNvPr>
          <p:cNvGrpSpPr/>
          <p:nvPr/>
        </p:nvGrpSpPr>
        <p:grpSpPr>
          <a:xfrm>
            <a:off x="3880012" y="6062712"/>
            <a:ext cx="4431976" cy="492177"/>
            <a:chOff x="323528" y="3795886"/>
            <a:chExt cx="4431976" cy="492177"/>
          </a:xfrm>
        </p:grpSpPr>
        <p:pic>
          <p:nvPicPr>
            <p:cNvPr id="10" name="圖片 9">
              <a:extLst>
                <a:ext uri="{FF2B5EF4-FFF2-40B4-BE49-F238E27FC236}">
                  <a16:creationId xmlns:a16="http://schemas.microsoft.com/office/drawing/2014/main" id="{1DE61F74-FAB5-4A4A-8552-739401C6C9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4311"/>
            <a:stretch/>
          </p:blipFill>
          <p:spPr>
            <a:xfrm>
              <a:off x="323528" y="3795886"/>
              <a:ext cx="395610" cy="492177"/>
            </a:xfrm>
            <a:prstGeom prst="rect">
              <a:avLst/>
            </a:prstGeom>
          </p:spPr>
        </p:pic>
        <p:sp>
          <p:nvSpPr>
            <p:cNvPr id="12" name="文字方塊 11">
              <a:extLst>
                <a:ext uri="{FF2B5EF4-FFF2-40B4-BE49-F238E27FC236}">
                  <a16:creationId xmlns:a16="http://schemas.microsoft.com/office/drawing/2014/main" id="{F10E1EF6-F02D-4BB7-A2A5-CBBE96D515B2}"/>
                </a:ext>
              </a:extLst>
            </p:cNvPr>
            <p:cNvSpPr txBox="1"/>
            <p:nvPr/>
          </p:nvSpPr>
          <p:spPr>
            <a:xfrm>
              <a:off x="681291" y="3895780"/>
              <a:ext cx="2018501" cy="292388"/>
            </a:xfrm>
            <a:prstGeom prst="rect">
              <a:avLst/>
            </a:prstGeom>
            <a:noFill/>
          </p:spPr>
          <p:txBody>
            <a:bodyPr wrap="none" rtlCol="0">
              <a:spAutoFit/>
            </a:bodyPr>
            <a:lstStyle/>
            <a:p>
              <a:r>
                <a:rPr lang="zh-TW" altLang="en-US" sz="1300" dirty="0">
                  <a:solidFill>
                    <a:schemeClr val="tx2">
                      <a:lumMod val="75000"/>
                    </a:schemeClr>
                  </a:solidFill>
                  <a:latin typeface="微軟正黑體" panose="020B0604030504040204" pitchFamily="34" charset="-120"/>
                  <a:ea typeface="微軟正黑體" panose="020B0604030504040204" pitchFamily="34" charset="-120"/>
                </a:rPr>
                <a:t>教育部國民及學前教育署</a:t>
              </a:r>
            </a:p>
          </p:txBody>
        </p:sp>
        <p:pic>
          <p:nvPicPr>
            <p:cNvPr id="13" name="圖片 12">
              <a:extLst>
                <a:ext uri="{FF2B5EF4-FFF2-40B4-BE49-F238E27FC236}">
                  <a16:creationId xmlns:a16="http://schemas.microsoft.com/office/drawing/2014/main" id="{A15E1F45-7A10-402B-8370-0B84611F74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321" r="35040"/>
            <a:stretch/>
          </p:blipFill>
          <p:spPr>
            <a:xfrm>
              <a:off x="2886416" y="3795886"/>
              <a:ext cx="350724" cy="492177"/>
            </a:xfrm>
            <a:prstGeom prst="rect">
              <a:avLst/>
            </a:prstGeom>
          </p:spPr>
        </p:pic>
        <p:sp>
          <p:nvSpPr>
            <p:cNvPr id="14" name="文字方塊 13">
              <a:extLst>
                <a:ext uri="{FF2B5EF4-FFF2-40B4-BE49-F238E27FC236}">
                  <a16:creationId xmlns:a16="http://schemas.microsoft.com/office/drawing/2014/main" id="{446772C2-9503-49DE-AD49-3C73FEC3DA95}"/>
                </a:ext>
              </a:extLst>
            </p:cNvPr>
            <p:cNvSpPr txBox="1"/>
            <p:nvPr/>
          </p:nvSpPr>
          <p:spPr>
            <a:xfrm>
              <a:off x="3237140" y="3895780"/>
              <a:ext cx="1518364" cy="292388"/>
            </a:xfrm>
            <a:prstGeom prst="rect">
              <a:avLst/>
            </a:prstGeom>
            <a:noFill/>
          </p:spPr>
          <p:txBody>
            <a:bodyPr wrap="none" rtlCol="0">
              <a:spAutoFit/>
            </a:bodyPr>
            <a:lstStyle/>
            <a:p>
              <a:r>
                <a:rPr lang="zh-TW" altLang="en-US" sz="1300" dirty="0">
                  <a:solidFill>
                    <a:schemeClr val="tx2">
                      <a:lumMod val="75000"/>
                    </a:schemeClr>
                  </a:solidFill>
                  <a:latin typeface="微軟正黑體" panose="020B0604030504040204" pitchFamily="34" charset="-120"/>
                  <a:ea typeface="微軟正黑體" panose="020B0604030504040204" pitchFamily="34" charset="-120"/>
                </a:rPr>
                <a:t>國立雲林科技大學</a:t>
              </a:r>
            </a:p>
          </p:txBody>
        </p:sp>
      </p:grpSp>
    </p:spTree>
    <p:extLst>
      <p:ext uri="{BB962C8B-B14F-4D97-AF65-F5344CB8AC3E}">
        <p14:creationId xmlns:p14="http://schemas.microsoft.com/office/powerpoint/2010/main" val="2480372850"/>
      </p:ext>
    </p:extLst>
  </p:cSld>
  <p:clrMapOvr>
    <a:masterClrMapping/>
  </p:clrMapOvr>
  <mc:AlternateContent xmlns:mc="http://schemas.openxmlformats.org/markup-compatibility/2006" xmlns:p14="http://schemas.microsoft.com/office/powerpoint/2010/main">
    <mc:Choice Requires="p14">
      <p:transition p14:dur="10" advTm="182"/>
    </mc:Choice>
    <mc:Fallback xmlns="">
      <p:transition advTm="1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10</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各校申請資料</a:t>
            </a: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1100" b="1" dirty="0"/>
              <a:t>6</a:t>
            </a:r>
          </a:p>
          <a:p>
            <a:r>
              <a:rPr lang="zh-TW" altLang="zh-TW" sz="1100" b="1" dirty="0"/>
              <a:t>各校</a:t>
            </a:r>
            <a:endParaRPr lang="en-US" altLang="zh-TW" sz="1100" b="1" dirty="0"/>
          </a:p>
          <a:p>
            <a:r>
              <a:rPr lang="zh-TW" altLang="zh-TW" sz="1100" b="1" dirty="0"/>
              <a:t>申請資料</a:t>
            </a:r>
            <a:endParaRPr lang="zh-TW" altLang="en-US" sz="1100" b="1"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100" kern="150" dirty="0">
                <a:effectLst/>
                <a:latin typeface="微軟正黑體" panose="020B0604030504040204" pitchFamily="34" charset="-120"/>
                <a:ea typeface="微軟正黑體" panose="020B0604030504040204" pitchFamily="34" charset="-120"/>
              </a:rPr>
              <a:t> 1</a:t>
            </a: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地方政府</a:t>
            </a:r>
            <a:endParaRPr lang="en-US" altLang="zh-TW" sz="11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申請總表</a:t>
            </a:r>
            <a:endParaRPr lang="en-US" altLang="zh-TW" sz="1100" kern="150" dirty="0">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a:t>2</a:t>
            </a:r>
            <a:endParaRPr lang="en-US" altLang="zh-TW" dirty="0"/>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1100" dirty="0"/>
              <a:t>3</a:t>
            </a:r>
          </a:p>
          <a:p>
            <a:r>
              <a:rPr lang="zh-TW" altLang="zh-TW" sz="1100" dirty="0"/>
              <a:t>地方政府</a:t>
            </a:r>
            <a:endParaRPr lang="en-US" altLang="zh-TW" sz="1100" dirty="0"/>
          </a:p>
          <a:p>
            <a:r>
              <a:rPr lang="zh-TW" altLang="zh-TW" sz="1100" dirty="0"/>
              <a:t>審查紀錄</a:t>
            </a:r>
            <a:endParaRPr lang="en-US" altLang="zh-TW" sz="1100"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1100" dirty="0"/>
              <a:t>4</a:t>
            </a:r>
          </a:p>
          <a:p>
            <a:r>
              <a:rPr lang="zh-TW" altLang="zh-TW" sz="1100" dirty="0"/>
              <a:t>地方政府</a:t>
            </a:r>
            <a:endParaRPr lang="en-US" altLang="zh-TW" sz="1100" dirty="0"/>
          </a:p>
          <a:p>
            <a:r>
              <a:rPr lang="zh-TW" altLang="zh-TW" sz="1100" dirty="0"/>
              <a:t>整體改善計畫</a:t>
            </a:r>
            <a:endParaRPr lang="en-US" altLang="zh-TW" sz="1100"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1100" dirty="0"/>
              <a:t>5</a:t>
            </a:r>
          </a:p>
          <a:p>
            <a:r>
              <a:rPr lang="en-US" altLang="zh-TW" sz="1100" dirty="0"/>
              <a:t>114~116</a:t>
            </a:r>
          </a:p>
          <a:p>
            <a:r>
              <a:rPr lang="zh-TW" altLang="zh-TW" sz="1100" dirty="0"/>
              <a:t>年度改善計畫</a:t>
            </a:r>
            <a:endParaRPr lang="en-US" altLang="zh-TW" sz="1100"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群組 17">
            <a:extLst>
              <a:ext uri="{FF2B5EF4-FFF2-40B4-BE49-F238E27FC236}">
                <a16:creationId xmlns:a16="http://schemas.microsoft.com/office/drawing/2014/main" id="{B35A5C3E-FEE4-4BDE-96CA-F2AD3C179952}"/>
              </a:ext>
            </a:extLst>
          </p:cNvPr>
          <p:cNvGrpSpPr/>
          <p:nvPr/>
        </p:nvGrpSpPr>
        <p:grpSpPr>
          <a:xfrm>
            <a:off x="341063" y="1018243"/>
            <a:ext cx="11509870" cy="4397255"/>
            <a:chOff x="341063" y="1331708"/>
            <a:chExt cx="11509870" cy="4397255"/>
          </a:xfrm>
        </p:grpSpPr>
        <p:sp>
          <p:nvSpPr>
            <p:cNvPr id="20" name="文字方塊 19">
              <a:extLst>
                <a:ext uri="{FF2B5EF4-FFF2-40B4-BE49-F238E27FC236}">
                  <a16:creationId xmlns:a16="http://schemas.microsoft.com/office/drawing/2014/main" id="{229D7F44-C313-4C54-9B98-1F8A074413DE}"/>
                </a:ext>
              </a:extLst>
            </p:cNvPr>
            <p:cNvSpPr txBox="1"/>
            <p:nvPr/>
          </p:nvSpPr>
          <p:spPr>
            <a:xfrm>
              <a:off x="341064" y="1341550"/>
              <a:ext cx="2160000" cy="123369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自 定 規 則</a:t>
              </a:r>
            </a:p>
          </p:txBody>
        </p:sp>
        <p:sp>
          <p:nvSpPr>
            <p:cNvPr id="22" name="文字方塊 21">
              <a:extLst>
                <a:ext uri="{FF2B5EF4-FFF2-40B4-BE49-F238E27FC236}">
                  <a16:creationId xmlns:a16="http://schemas.microsoft.com/office/drawing/2014/main" id="{F657131D-FF57-41A5-86C2-E0336703A99D}"/>
                </a:ext>
              </a:extLst>
            </p:cNvPr>
            <p:cNvSpPr txBox="1"/>
            <p:nvPr/>
          </p:nvSpPr>
          <p:spPr>
            <a:xfrm>
              <a:off x="341063" y="2574734"/>
              <a:ext cx="2160000" cy="3154229"/>
            </a:xfrm>
            <a:prstGeom prst="rect">
              <a:avLst/>
            </a:prstGeom>
            <a:solidFill>
              <a:srgbClr val="E7D7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請依國教署受理的申請時程，自定所屬學校需提報資料之格式、申請期限、初審原則與程序等。</a:t>
              </a:r>
            </a:p>
          </p:txBody>
        </p:sp>
        <p:sp>
          <p:nvSpPr>
            <p:cNvPr id="24" name="文字方塊 23">
              <a:extLst>
                <a:ext uri="{FF2B5EF4-FFF2-40B4-BE49-F238E27FC236}">
                  <a16:creationId xmlns:a16="http://schemas.microsoft.com/office/drawing/2014/main" id="{3DEF85C3-D01D-4BF3-BB91-98CA5F2E618A}"/>
                </a:ext>
              </a:extLst>
            </p:cNvPr>
            <p:cNvSpPr txBox="1"/>
            <p:nvPr/>
          </p:nvSpPr>
          <p:spPr>
            <a:xfrm>
              <a:off x="2678531" y="1341549"/>
              <a:ext cx="2160000" cy="1233697"/>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匯 出 需 求</a:t>
              </a:r>
            </a:p>
          </p:txBody>
        </p:sp>
        <p:sp>
          <p:nvSpPr>
            <p:cNvPr id="25" name="文字方塊 24">
              <a:extLst>
                <a:ext uri="{FF2B5EF4-FFF2-40B4-BE49-F238E27FC236}">
                  <a16:creationId xmlns:a16="http://schemas.microsoft.com/office/drawing/2014/main" id="{81F91E33-D951-4A52-BD1A-BC97414B9C21}"/>
                </a:ext>
              </a:extLst>
            </p:cNvPr>
            <p:cNvSpPr txBox="1"/>
            <p:nvPr/>
          </p:nvSpPr>
          <p:spPr>
            <a:xfrm>
              <a:off x="2678530" y="2574734"/>
              <a:ext cx="2160000" cy="3154229"/>
            </a:xfrm>
            <a:prstGeom prst="rect">
              <a:avLst/>
            </a:prstGeom>
            <a:solidFill>
              <a:srgbClr val="CDD9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請檢附「校園無障礙設施管理平臺」匯出的改善需求項目，並詳細說明問題及所在位置。</a:t>
              </a:r>
            </a:p>
          </p:txBody>
        </p:sp>
        <p:sp>
          <p:nvSpPr>
            <p:cNvPr id="26" name="文字方塊 25">
              <a:extLst>
                <a:ext uri="{FF2B5EF4-FFF2-40B4-BE49-F238E27FC236}">
                  <a16:creationId xmlns:a16="http://schemas.microsoft.com/office/drawing/2014/main" id="{8FF4E828-BF88-4EFC-9A4E-9191844C4617}"/>
                </a:ext>
              </a:extLst>
            </p:cNvPr>
            <p:cNvSpPr txBox="1"/>
            <p:nvPr/>
          </p:nvSpPr>
          <p:spPr>
            <a:xfrm>
              <a:off x="5015998" y="1331709"/>
              <a:ext cx="2160000" cy="123369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圖 說 預 算 </a:t>
              </a:r>
            </a:p>
          </p:txBody>
        </p:sp>
        <p:sp>
          <p:nvSpPr>
            <p:cNvPr id="27" name="文字方塊 26">
              <a:extLst>
                <a:ext uri="{FF2B5EF4-FFF2-40B4-BE49-F238E27FC236}">
                  <a16:creationId xmlns:a16="http://schemas.microsoft.com/office/drawing/2014/main" id="{A0BB3444-58CD-458C-BFD6-336AC81FB2F0}"/>
                </a:ext>
              </a:extLst>
            </p:cNvPr>
            <p:cNvSpPr txBox="1"/>
            <p:nvPr/>
          </p:nvSpPr>
          <p:spPr>
            <a:xfrm>
              <a:off x="5015997" y="2574735"/>
              <a:ext cx="2160000" cy="3154228"/>
            </a:xfrm>
            <a:prstGeom prst="rect">
              <a:avLst/>
            </a:prstGeom>
            <a:solidFill>
              <a:srgbClr val="E7D7D5"/>
            </a:solidFill>
          </p:spPr>
          <p:txBody>
            <a:bodyPr wrap="square" lIns="108000" tIns="108000" rIns="108000" bIns="108000" rtlCol="0" anchor="t" anchorCtr="1">
              <a:noAutofit/>
            </a:bodyPr>
            <a:lstStyle/>
            <a:p>
              <a:pPr marL="144000">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請檢附建照或使照、現況說明彩色相片</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（建物名稱、使照日期、樓層）</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、規劃草圖與概估經費</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（單價與數量</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28" name="文字方塊 27">
              <a:extLst>
                <a:ext uri="{FF2B5EF4-FFF2-40B4-BE49-F238E27FC236}">
                  <a16:creationId xmlns:a16="http://schemas.microsoft.com/office/drawing/2014/main" id="{E8FEEB87-DE18-4919-8C90-08A1E2979EF5}"/>
                </a:ext>
              </a:extLst>
            </p:cNvPr>
            <p:cNvSpPr txBox="1"/>
            <p:nvPr/>
          </p:nvSpPr>
          <p:spPr>
            <a:xfrm>
              <a:off x="7353465" y="1331708"/>
              <a:ext cx="2160000" cy="1233697"/>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土 地 問 題</a:t>
              </a:r>
            </a:p>
          </p:txBody>
        </p:sp>
        <p:sp>
          <p:nvSpPr>
            <p:cNvPr id="29" name="文字方塊 28">
              <a:extLst>
                <a:ext uri="{FF2B5EF4-FFF2-40B4-BE49-F238E27FC236}">
                  <a16:creationId xmlns:a16="http://schemas.microsoft.com/office/drawing/2014/main" id="{5341ECE0-B3F9-4D8F-B22F-0465AC23AC89}"/>
                </a:ext>
              </a:extLst>
            </p:cNvPr>
            <p:cNvSpPr txBox="1"/>
            <p:nvPr/>
          </p:nvSpPr>
          <p:spPr>
            <a:xfrm>
              <a:off x="7353464" y="2574734"/>
              <a:ext cx="2160000" cy="3154229"/>
            </a:xfrm>
            <a:prstGeom prst="rect">
              <a:avLst/>
            </a:prstGeom>
            <a:solidFill>
              <a:srgbClr val="CDD9D5"/>
            </a:solidFill>
          </p:spPr>
          <p:txBody>
            <a:bodyPr wrap="square" lIns="108000" tIns="108000" rIns="108000" bIns="108000" rtlCol="0" anchor="t" anchorCtr="1">
              <a:noAutofit/>
            </a:bodyPr>
            <a:lstStyle/>
            <a:p>
              <a:pPr marL="144000">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申請新建電梯者，應確認土地是否為公有？用地變更？於地質敏感區、山坡地或特定水保區等？</a:t>
              </a:r>
            </a:p>
          </p:txBody>
        </p:sp>
        <p:sp>
          <p:nvSpPr>
            <p:cNvPr id="30" name="文字方塊 29">
              <a:extLst>
                <a:ext uri="{FF2B5EF4-FFF2-40B4-BE49-F238E27FC236}">
                  <a16:creationId xmlns:a16="http://schemas.microsoft.com/office/drawing/2014/main" id="{BA3582DB-4303-432D-948A-6CE3086F6BF7}"/>
                </a:ext>
              </a:extLst>
            </p:cNvPr>
            <p:cNvSpPr txBox="1"/>
            <p:nvPr/>
          </p:nvSpPr>
          <p:spPr>
            <a:xfrm>
              <a:off x="9690933" y="1331708"/>
              <a:ext cx="2160000" cy="123369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編 列 考 量</a:t>
              </a:r>
            </a:p>
          </p:txBody>
        </p:sp>
        <p:sp>
          <p:nvSpPr>
            <p:cNvPr id="31" name="文字方塊 30">
              <a:extLst>
                <a:ext uri="{FF2B5EF4-FFF2-40B4-BE49-F238E27FC236}">
                  <a16:creationId xmlns:a16="http://schemas.microsoft.com/office/drawing/2014/main" id="{2B05C4BF-3CCF-48FF-A7BD-1BD3E1895FEF}"/>
                </a:ext>
              </a:extLst>
            </p:cNvPr>
            <p:cNvSpPr txBox="1"/>
            <p:nvPr/>
          </p:nvSpPr>
          <p:spPr>
            <a:xfrm>
              <a:off x="9690932" y="2574734"/>
              <a:ext cx="2160000" cy="3154229"/>
            </a:xfrm>
            <a:prstGeom prst="rect">
              <a:avLst/>
            </a:prstGeom>
            <a:solidFill>
              <a:srgbClr val="E7D7D5"/>
            </a:solidFill>
          </p:spPr>
          <p:txBody>
            <a:bodyPr wrap="square" lIns="108000" tIns="108000" rIns="108000" bIns="108000" rtlCol="0" anchor="t" anchorCtr="1">
              <a:noAutofit/>
            </a:bodyPr>
            <a:lstStyle/>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依不同執行年度編列物價調整費。</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偏遠地區的經費編列考量與佐證資料。</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342900">
                <a:lnSpc>
                  <a:spcPts val="3800"/>
                </a:lnSpc>
                <a:buFont typeface="Wingdings" panose="05000000000000000000" pitchFamily="2" charset="2"/>
                <a:buChar char="Ø"/>
              </a:pP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4953455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A693DED5-6C99-482A-9D43-3A0E2E2D8C53}"/>
              </a:ext>
            </a:extLst>
          </p:cNvPr>
          <p:cNvPicPr>
            <a:picLocks noChangeAspect="1"/>
          </p:cNvPicPr>
          <p:nvPr/>
        </p:nvPicPr>
        <p:blipFill rotWithShape="1">
          <a:blip r:embed="rId2"/>
          <a:srcRect t="1" b="36817"/>
          <a:stretch/>
        </p:blipFill>
        <p:spPr>
          <a:xfrm>
            <a:off x="0" y="860088"/>
            <a:ext cx="6699738" cy="5986077"/>
          </a:xfrm>
          <a:prstGeom prst="rect">
            <a:avLst/>
          </a:prstGeom>
        </p:spPr>
      </p:pic>
      <p:sp>
        <p:nvSpPr>
          <p:cNvPr id="20" name="矩形 19">
            <a:extLst>
              <a:ext uri="{FF2B5EF4-FFF2-40B4-BE49-F238E27FC236}">
                <a16:creationId xmlns:a16="http://schemas.microsoft.com/office/drawing/2014/main" id="{596C087F-5F5D-4D21-8B59-DB06C91F0631}"/>
              </a:ext>
            </a:extLst>
          </p:cNvPr>
          <p:cNvSpPr/>
          <p:nvPr/>
        </p:nvSpPr>
        <p:spPr>
          <a:xfrm>
            <a:off x="0" y="5341257"/>
            <a:ext cx="6699738" cy="15049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11</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地方政府審查紀錄</a:t>
            </a: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100" kern="150" dirty="0">
                <a:effectLst/>
                <a:latin typeface="微軟正黑體" panose="020B0604030504040204" pitchFamily="34" charset="-120"/>
                <a:ea typeface="微軟正黑體" panose="020B0604030504040204" pitchFamily="34" charset="-120"/>
              </a:rPr>
              <a:t> 1</a:t>
            </a: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地方政府</a:t>
            </a:r>
            <a:endParaRPr lang="en-US" altLang="zh-TW" sz="11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申請總表</a:t>
            </a:r>
            <a:endParaRPr lang="en-US" altLang="zh-TW" sz="1100" kern="150" dirty="0">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1100" dirty="0"/>
              <a:t>4</a:t>
            </a:r>
          </a:p>
          <a:p>
            <a:r>
              <a:rPr lang="zh-TW" altLang="zh-TW" sz="1100" dirty="0"/>
              <a:t>地方政府</a:t>
            </a:r>
            <a:endParaRPr lang="en-US" altLang="zh-TW" sz="1100" dirty="0"/>
          </a:p>
          <a:p>
            <a:r>
              <a:rPr lang="zh-TW" altLang="zh-TW" sz="1100" dirty="0"/>
              <a:t>整體改善計畫</a:t>
            </a:r>
            <a:endParaRPr lang="en-US" altLang="zh-TW" sz="1100"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1100" dirty="0"/>
              <a:t>5</a:t>
            </a:r>
          </a:p>
          <a:p>
            <a:r>
              <a:rPr lang="en-US" altLang="zh-TW" sz="1100" dirty="0"/>
              <a:t>114~116</a:t>
            </a:r>
          </a:p>
          <a:p>
            <a:r>
              <a:rPr lang="zh-TW" altLang="zh-TW" sz="1100" dirty="0"/>
              <a:t>年度改善計畫</a:t>
            </a:r>
            <a:endParaRPr lang="en-US" altLang="zh-TW" sz="1100"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3675B28B-AFB9-4643-8F73-264898F9CAB8}"/>
              </a:ext>
            </a:extLst>
          </p:cNvPr>
          <p:cNvSpPr txBox="1"/>
          <p:nvPr/>
        </p:nvSpPr>
        <p:spPr>
          <a:xfrm>
            <a:off x="6877206" y="860088"/>
            <a:ext cx="671080" cy="2232000"/>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內容涵蓋 </a:t>
            </a:r>
          </a:p>
        </p:txBody>
      </p:sp>
      <p:sp>
        <p:nvSpPr>
          <p:cNvPr id="15" name="文字方塊 14">
            <a:extLst>
              <a:ext uri="{FF2B5EF4-FFF2-40B4-BE49-F238E27FC236}">
                <a16:creationId xmlns:a16="http://schemas.microsoft.com/office/drawing/2014/main" id="{20817162-2737-48B5-93CB-9F060BF7B260}"/>
              </a:ext>
            </a:extLst>
          </p:cNvPr>
          <p:cNvSpPr txBox="1"/>
          <p:nvPr/>
        </p:nvSpPr>
        <p:spPr>
          <a:xfrm>
            <a:off x="7548286" y="860088"/>
            <a:ext cx="4260258" cy="2232000"/>
          </a:xfrm>
          <a:prstGeom prst="rect">
            <a:avLst/>
          </a:prstGeom>
          <a:solidFill>
            <a:srgbClr val="E7D7D5"/>
          </a:solidFill>
        </p:spPr>
        <p:txBody>
          <a:bodyPr wrap="square" lIns="180000" tIns="144000" rIns="180000" bIns="144000" rtlCol="0" anchor="t" anchorCtr="1">
            <a:noAutofit/>
          </a:bodyPr>
          <a:lstStyle/>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請載明審查人員（含任職單位、職稱、專長）、初審原則及流程等。</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請提供相關佐證資料。</a:t>
            </a:r>
          </a:p>
        </p:txBody>
      </p:sp>
      <p:sp>
        <p:nvSpPr>
          <p:cNvPr id="16" name="文字方塊 15">
            <a:extLst>
              <a:ext uri="{FF2B5EF4-FFF2-40B4-BE49-F238E27FC236}">
                <a16:creationId xmlns:a16="http://schemas.microsoft.com/office/drawing/2014/main" id="{D1B0FB5A-D1F3-41EC-B579-512CDCC48310}"/>
              </a:ext>
            </a:extLst>
          </p:cNvPr>
          <p:cNvSpPr txBox="1"/>
          <p:nvPr/>
        </p:nvSpPr>
        <p:spPr>
          <a:xfrm>
            <a:off x="6877206" y="3183497"/>
            <a:ext cx="671080" cy="2232000"/>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詳 實 審 查</a:t>
            </a:r>
          </a:p>
        </p:txBody>
      </p:sp>
      <p:sp>
        <p:nvSpPr>
          <p:cNvPr id="17" name="文字方塊 16">
            <a:extLst>
              <a:ext uri="{FF2B5EF4-FFF2-40B4-BE49-F238E27FC236}">
                <a16:creationId xmlns:a16="http://schemas.microsoft.com/office/drawing/2014/main" id="{842513D6-8A9C-418C-A4C9-72F844493C24}"/>
              </a:ext>
            </a:extLst>
          </p:cNvPr>
          <p:cNvSpPr txBox="1"/>
          <p:nvPr/>
        </p:nvSpPr>
        <p:spPr>
          <a:xfrm>
            <a:off x="7548286" y="3190951"/>
            <a:ext cx="4284774" cy="2224546"/>
          </a:xfrm>
          <a:prstGeom prst="rect">
            <a:avLst/>
          </a:prstGeom>
          <a:solidFill>
            <a:srgbClr val="CDD9D5"/>
          </a:solidFill>
        </p:spPr>
        <p:txBody>
          <a:bodyPr wrap="square" lIns="180000" tIns="144000" rIns="180000" bIns="144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請詳實審查學校需求，若未察校方經費編列短少，經核定後始發現的不足經費由地方政府自籌，不得再函報國教署追加補助。</a:t>
            </a:r>
          </a:p>
        </p:txBody>
      </p:sp>
    </p:spTree>
    <p:extLst>
      <p:ext uri="{BB962C8B-B14F-4D97-AF65-F5344CB8AC3E}">
        <p14:creationId xmlns:p14="http://schemas.microsoft.com/office/powerpoint/2010/main" val="35616393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3B4A6C34-780F-48C3-BF56-7B2577F63426}"/>
              </a:ext>
            </a:extLst>
          </p:cNvPr>
          <p:cNvPicPr>
            <a:picLocks noChangeAspect="1"/>
          </p:cNvPicPr>
          <p:nvPr/>
        </p:nvPicPr>
        <p:blipFill rotWithShape="1">
          <a:blip r:embed="rId2"/>
          <a:srcRect b="36818"/>
          <a:stretch/>
        </p:blipFill>
        <p:spPr>
          <a:xfrm>
            <a:off x="0" y="860088"/>
            <a:ext cx="6699600" cy="5986077"/>
          </a:xfrm>
          <a:prstGeom prst="rect">
            <a:avLst/>
          </a:prstGeom>
        </p:spPr>
      </p:pic>
      <p:sp>
        <p:nvSpPr>
          <p:cNvPr id="21" name="矩形 20">
            <a:extLst>
              <a:ext uri="{FF2B5EF4-FFF2-40B4-BE49-F238E27FC236}">
                <a16:creationId xmlns:a16="http://schemas.microsoft.com/office/drawing/2014/main" id="{FBEEFD97-D451-40B7-84FF-F043AC0BFE81}"/>
              </a:ext>
            </a:extLst>
          </p:cNvPr>
          <p:cNvSpPr/>
          <p:nvPr/>
        </p:nvSpPr>
        <p:spPr>
          <a:xfrm>
            <a:off x="0" y="5341257"/>
            <a:ext cx="6699738" cy="15049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12</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地方政府整體改善計畫  </a:t>
            </a:r>
            <a:r>
              <a:rPr kumimoji="1"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1/2</a:t>
            </a:r>
            <a:endParaRPr kumimoji="1" lang="en-US" altLang="zh-CN"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100" kern="150" dirty="0">
                <a:effectLst/>
                <a:latin typeface="微軟正黑體" panose="020B0604030504040204" pitchFamily="34" charset="-120"/>
                <a:ea typeface="微軟正黑體" panose="020B0604030504040204" pitchFamily="34" charset="-120"/>
              </a:rPr>
              <a:t> 1</a:t>
            </a: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地方政府</a:t>
            </a:r>
            <a:endParaRPr lang="en-US" altLang="zh-TW" sz="11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申請總表</a:t>
            </a:r>
            <a:endParaRPr lang="en-US" altLang="zh-TW" sz="1100" kern="150" dirty="0">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a:t>
            </a:r>
            <a:r>
              <a:rPr lang="zh-TW" altLang="zh-TW"/>
              <a:t>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D09EB9CE-B842-4557-9029-46884B62A905}"/>
              </a:ext>
            </a:extLst>
          </p:cNvPr>
          <p:cNvSpPr txBox="1"/>
          <p:nvPr/>
        </p:nvSpPr>
        <p:spPr>
          <a:xfrm>
            <a:off x="6877206" y="860087"/>
            <a:ext cx="671080" cy="4555409"/>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內容涵蓋 </a:t>
            </a:r>
          </a:p>
        </p:txBody>
      </p:sp>
      <p:sp>
        <p:nvSpPr>
          <p:cNvPr id="22" name="文字方塊 21">
            <a:extLst>
              <a:ext uri="{FF2B5EF4-FFF2-40B4-BE49-F238E27FC236}">
                <a16:creationId xmlns:a16="http://schemas.microsoft.com/office/drawing/2014/main" id="{C1651AA9-B33B-40BE-A896-9919816257A6}"/>
              </a:ext>
            </a:extLst>
          </p:cNvPr>
          <p:cNvSpPr txBox="1"/>
          <p:nvPr/>
        </p:nvSpPr>
        <p:spPr>
          <a:xfrm>
            <a:off x="7548286" y="860087"/>
            <a:ext cx="4260258" cy="4548933"/>
          </a:xfrm>
          <a:prstGeom prst="rect">
            <a:avLst/>
          </a:prstGeom>
          <a:solidFill>
            <a:srgbClr val="E7D7D5"/>
          </a:solidFill>
        </p:spPr>
        <p:txBody>
          <a:bodyPr wrap="square" lIns="180000" tIns="144000" rIns="180000" bIns="144000" rtlCol="0" anchor="t" anchorCtr="1">
            <a:noAutofit/>
          </a:bodyPr>
          <a:lstStyle/>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整體需求及預估執行期程</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過去三年改善情形</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60000">
              <a:lnSpc>
                <a:spcPct val="200000"/>
              </a:lnSpc>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改善項目統計表</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改善優先順序及其理由</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預估未來各年度所需經費</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其他補充事項</a:t>
            </a:r>
          </a:p>
        </p:txBody>
      </p:sp>
    </p:spTree>
    <p:extLst>
      <p:ext uri="{BB962C8B-B14F-4D97-AF65-F5344CB8AC3E}">
        <p14:creationId xmlns:p14="http://schemas.microsoft.com/office/powerpoint/2010/main" val="10596309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13</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地方政府整體改善計畫  </a:t>
            </a:r>
            <a:r>
              <a:rPr kumimoji="1"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2/2</a:t>
            </a:r>
            <a:endParaRPr kumimoji="1" lang="en-US" altLang="zh-CN"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100" kern="150" dirty="0">
                <a:effectLst/>
                <a:latin typeface="微軟正黑體" panose="020B0604030504040204" pitchFamily="34" charset="-120"/>
                <a:ea typeface="微軟正黑體" panose="020B0604030504040204" pitchFamily="34" charset="-120"/>
              </a:rPr>
              <a:t> 1</a:t>
            </a: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地方政府</a:t>
            </a:r>
            <a:endParaRPr lang="en-US" altLang="zh-TW" sz="11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申請總表</a:t>
            </a:r>
            <a:endParaRPr lang="en-US" altLang="zh-TW" sz="1100" kern="150" dirty="0">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a:t>
            </a:r>
            <a:r>
              <a:rPr lang="zh-TW" altLang="zh-TW"/>
              <a:t>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圖片 11">
            <a:extLst>
              <a:ext uri="{FF2B5EF4-FFF2-40B4-BE49-F238E27FC236}">
                <a16:creationId xmlns:a16="http://schemas.microsoft.com/office/drawing/2014/main" id="{60905ECD-6EE4-4EFD-A9B9-8C76AC1391A6}"/>
              </a:ext>
            </a:extLst>
          </p:cNvPr>
          <p:cNvPicPr>
            <a:picLocks noChangeAspect="1"/>
          </p:cNvPicPr>
          <p:nvPr/>
        </p:nvPicPr>
        <p:blipFill rotWithShape="1">
          <a:blip r:embed="rId2"/>
          <a:srcRect t="8035"/>
          <a:stretch/>
        </p:blipFill>
        <p:spPr>
          <a:xfrm>
            <a:off x="0" y="860089"/>
            <a:ext cx="6699600" cy="8712997"/>
          </a:xfrm>
          <a:prstGeom prst="rect">
            <a:avLst/>
          </a:prstGeom>
        </p:spPr>
      </p:pic>
      <p:sp>
        <p:nvSpPr>
          <p:cNvPr id="16" name="文字方塊 15">
            <a:extLst>
              <a:ext uri="{FF2B5EF4-FFF2-40B4-BE49-F238E27FC236}">
                <a16:creationId xmlns:a16="http://schemas.microsoft.com/office/drawing/2014/main" id="{05549783-31D7-4007-8EF7-6FD2F89658B7}"/>
              </a:ext>
            </a:extLst>
          </p:cNvPr>
          <p:cNvSpPr txBox="1"/>
          <p:nvPr/>
        </p:nvSpPr>
        <p:spPr>
          <a:xfrm>
            <a:off x="6877206" y="860087"/>
            <a:ext cx="671080" cy="4555409"/>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內容涵蓋 </a:t>
            </a:r>
          </a:p>
        </p:txBody>
      </p:sp>
      <p:sp>
        <p:nvSpPr>
          <p:cNvPr id="20" name="文字方塊 19">
            <a:extLst>
              <a:ext uri="{FF2B5EF4-FFF2-40B4-BE49-F238E27FC236}">
                <a16:creationId xmlns:a16="http://schemas.microsoft.com/office/drawing/2014/main" id="{129C7E7F-1C21-4763-8BCB-73877AEE9AD7}"/>
              </a:ext>
            </a:extLst>
          </p:cNvPr>
          <p:cNvSpPr txBox="1"/>
          <p:nvPr/>
        </p:nvSpPr>
        <p:spPr>
          <a:xfrm>
            <a:off x="7548286" y="860087"/>
            <a:ext cx="4260258" cy="4548933"/>
          </a:xfrm>
          <a:prstGeom prst="rect">
            <a:avLst/>
          </a:prstGeom>
          <a:solidFill>
            <a:srgbClr val="E7D7D5"/>
          </a:solidFill>
        </p:spPr>
        <p:txBody>
          <a:bodyPr wrap="square" lIns="180000" tIns="144000" rIns="180000" bIns="144000" rtlCol="0" anchor="t" anchorCtr="1">
            <a:noAutofit/>
          </a:bodyPr>
          <a:lstStyle/>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整體需求及預估執行期程</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過去三年改善情形</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60000">
              <a:lnSpc>
                <a:spcPct val="200000"/>
              </a:lnSpc>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改善項目統計表</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改善優先順序及其理由</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預估未來各年度所需經費</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ct val="2000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其他補充事項</a:t>
            </a:r>
          </a:p>
        </p:txBody>
      </p:sp>
    </p:spTree>
    <p:extLst>
      <p:ext uri="{BB962C8B-B14F-4D97-AF65-F5344CB8AC3E}">
        <p14:creationId xmlns:p14="http://schemas.microsoft.com/office/powerpoint/2010/main" val="36253744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D803D814-62E9-40D8-9A2D-C8B1CA4B2B8B}"/>
              </a:ext>
            </a:extLst>
          </p:cNvPr>
          <p:cNvPicPr>
            <a:picLocks noChangeAspect="1"/>
          </p:cNvPicPr>
          <p:nvPr/>
        </p:nvPicPr>
        <p:blipFill rotWithShape="1">
          <a:blip r:embed="rId2"/>
          <a:srcRect b="36817"/>
          <a:stretch/>
        </p:blipFill>
        <p:spPr>
          <a:xfrm>
            <a:off x="138" y="860089"/>
            <a:ext cx="6699600" cy="5986077"/>
          </a:xfrm>
          <a:prstGeom prst="rect">
            <a:avLst/>
          </a:prstGeom>
        </p:spPr>
      </p:pic>
      <p:sp>
        <p:nvSpPr>
          <p:cNvPr id="17" name="矩形 16">
            <a:extLst>
              <a:ext uri="{FF2B5EF4-FFF2-40B4-BE49-F238E27FC236}">
                <a16:creationId xmlns:a16="http://schemas.microsoft.com/office/drawing/2014/main" id="{A1B96649-8121-4540-BFAB-CD7421F6DB02}"/>
              </a:ext>
            </a:extLst>
          </p:cNvPr>
          <p:cNvSpPr/>
          <p:nvPr/>
        </p:nvSpPr>
        <p:spPr>
          <a:xfrm>
            <a:off x="0" y="5341257"/>
            <a:ext cx="6699738" cy="15049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14</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 </a:t>
            </a:r>
            <a:r>
              <a:rPr kumimoji="1"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rPr>
              <a:t>114~116</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 年度改善計畫</a:t>
            </a:r>
            <a:r>
              <a:rPr kumimoji="1"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kumimoji="1"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1/4</a:t>
            </a:r>
            <a:endParaRPr kumimoji="1"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100" kern="150" dirty="0">
                <a:effectLst/>
                <a:latin typeface="微軟正黑體" panose="020B0604030504040204" pitchFamily="34" charset="-120"/>
                <a:ea typeface="微軟正黑體" panose="020B0604030504040204" pitchFamily="34" charset="-120"/>
              </a:rPr>
              <a:t> 1</a:t>
            </a: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地方政府</a:t>
            </a:r>
            <a:endParaRPr lang="en-US" altLang="zh-TW" sz="11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申請總表</a:t>
            </a:r>
            <a:endParaRPr lang="en-US" altLang="zh-TW" sz="1100" kern="150" dirty="0">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FE84C450-AB20-4259-9C79-797D3BA8062A}"/>
              </a:ext>
            </a:extLst>
          </p:cNvPr>
          <p:cNvSpPr txBox="1"/>
          <p:nvPr/>
        </p:nvSpPr>
        <p:spPr>
          <a:xfrm>
            <a:off x="6877206" y="860087"/>
            <a:ext cx="671080" cy="4555409"/>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內容大綱 </a:t>
            </a:r>
          </a:p>
        </p:txBody>
      </p:sp>
      <p:sp>
        <p:nvSpPr>
          <p:cNvPr id="16" name="文字方塊 15">
            <a:extLst>
              <a:ext uri="{FF2B5EF4-FFF2-40B4-BE49-F238E27FC236}">
                <a16:creationId xmlns:a16="http://schemas.microsoft.com/office/drawing/2014/main" id="{8C24704E-A03B-44D5-BBA2-758A0576804B}"/>
              </a:ext>
            </a:extLst>
          </p:cNvPr>
          <p:cNvSpPr txBox="1"/>
          <p:nvPr/>
        </p:nvSpPr>
        <p:spPr>
          <a:xfrm>
            <a:off x="7548286" y="860087"/>
            <a:ext cx="4260258" cy="4548933"/>
          </a:xfrm>
          <a:prstGeom prst="rect">
            <a:avLst/>
          </a:prstGeom>
          <a:solidFill>
            <a:srgbClr val="E7D7D5"/>
          </a:solidFill>
        </p:spPr>
        <p:txBody>
          <a:bodyPr wrap="square" lIns="180000" tIns="144000" rIns="180000" bIns="144000" rtlCol="0" anchor="t" anchorCtr="1">
            <a:noAutofit/>
          </a:bodyPr>
          <a:lstStyle/>
          <a:p>
            <a:pPr marL="1800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依據</a:t>
            </a:r>
          </a:p>
          <a:p>
            <a:pPr marL="1800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目的</a:t>
            </a:r>
          </a:p>
          <a:p>
            <a:pPr marL="1800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辦理單位及方式</a:t>
            </a:r>
          </a:p>
          <a:p>
            <a:pPr marL="1800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辦理時程</a:t>
            </a:r>
          </a:p>
          <a:p>
            <a:pPr marL="1800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本縣（市）補助原則</a:t>
            </a:r>
          </a:p>
          <a:p>
            <a:pPr marL="1800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經費來源</a:t>
            </a:r>
          </a:p>
          <a:p>
            <a:pPr marL="1800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考核</a:t>
            </a:r>
          </a:p>
          <a:p>
            <a:pPr marL="1800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其他補充事項</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60000">
              <a:lnSpc>
                <a:spcPts val="3600"/>
              </a:lnSpc>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 案件彙整表與項目統計表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702810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a:extLst>
              <a:ext uri="{FF2B5EF4-FFF2-40B4-BE49-F238E27FC236}">
                <a16:creationId xmlns:a16="http://schemas.microsoft.com/office/drawing/2014/main" id="{6747ECAC-7463-4FC1-9FB1-86959761BE65}"/>
              </a:ext>
            </a:extLst>
          </p:cNvPr>
          <p:cNvPicPr>
            <a:picLocks noChangeAspect="1"/>
          </p:cNvPicPr>
          <p:nvPr/>
        </p:nvPicPr>
        <p:blipFill rotWithShape="1">
          <a:blip r:embed="rId2"/>
          <a:srcRect b="47247"/>
          <a:stretch/>
        </p:blipFill>
        <p:spPr>
          <a:xfrm>
            <a:off x="138" y="860089"/>
            <a:ext cx="12191862" cy="4548929"/>
          </a:xfrm>
          <a:prstGeom prst="rect">
            <a:avLst/>
          </a:prstGeom>
        </p:spPr>
      </p:pic>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15</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 </a:t>
            </a:r>
            <a:r>
              <a:rPr kumimoji="1"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rPr>
              <a:t>114~116</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 年度改善計畫</a:t>
            </a:r>
            <a:r>
              <a:rPr kumimoji="1"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kumimoji="1"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2/4</a:t>
            </a:r>
            <a:endParaRPr kumimoji="1"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100" kern="150" dirty="0">
                <a:effectLst/>
                <a:latin typeface="微軟正黑體" panose="020B0604030504040204" pitchFamily="34" charset="-120"/>
                <a:ea typeface="微軟正黑體" panose="020B0604030504040204" pitchFamily="34" charset="-120"/>
              </a:rPr>
              <a:t> 1</a:t>
            </a: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地方政府</a:t>
            </a:r>
            <a:endParaRPr lang="en-US" altLang="zh-TW" sz="11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申請總表</a:t>
            </a:r>
            <a:endParaRPr lang="en-US" altLang="zh-TW" sz="1100" kern="150" dirty="0">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98AB014C-CF17-48B9-89B4-498D70A52104}"/>
              </a:ext>
            </a:extLst>
          </p:cNvPr>
          <p:cNvSpPr/>
          <p:nvPr/>
        </p:nvSpPr>
        <p:spPr>
          <a:xfrm>
            <a:off x="5537200" y="1211580"/>
            <a:ext cx="2489200" cy="267882"/>
          </a:xfrm>
          <a:prstGeom prst="rect">
            <a:avLst/>
          </a:prstGeom>
          <a:noFill/>
          <a:ln w="19050">
            <a:solidFill>
              <a:srgbClr val="774E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99855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16</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 </a:t>
            </a:r>
            <a:r>
              <a:rPr kumimoji="1"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rPr>
              <a:t>114~116</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 年度改善計畫</a:t>
            </a:r>
            <a:r>
              <a:rPr kumimoji="1"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kumimoji="1"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3/4</a:t>
            </a:r>
            <a:endParaRPr kumimoji="1"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100" kern="150" dirty="0">
                <a:effectLst/>
                <a:latin typeface="微軟正黑體" panose="020B0604030504040204" pitchFamily="34" charset="-120"/>
                <a:ea typeface="微軟正黑體" panose="020B0604030504040204" pitchFamily="34" charset="-120"/>
              </a:rPr>
              <a:t> 1</a:t>
            </a: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地方政府</a:t>
            </a:r>
            <a:endParaRPr lang="en-US" altLang="zh-TW" sz="11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申請總表</a:t>
            </a:r>
            <a:endParaRPr lang="en-US" altLang="zh-TW" sz="1100" kern="150" dirty="0">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圖片 13">
            <a:extLst>
              <a:ext uri="{FF2B5EF4-FFF2-40B4-BE49-F238E27FC236}">
                <a16:creationId xmlns:a16="http://schemas.microsoft.com/office/drawing/2014/main" id="{E0BD5F36-819F-49B5-AE1A-741D891BEE82}"/>
              </a:ext>
            </a:extLst>
          </p:cNvPr>
          <p:cNvPicPr>
            <a:picLocks noChangeAspect="1"/>
          </p:cNvPicPr>
          <p:nvPr/>
        </p:nvPicPr>
        <p:blipFill rotWithShape="1">
          <a:blip r:embed="rId2"/>
          <a:srcRect b="47248"/>
          <a:stretch/>
        </p:blipFill>
        <p:spPr>
          <a:xfrm>
            <a:off x="0" y="860089"/>
            <a:ext cx="12192000" cy="4548929"/>
          </a:xfrm>
          <a:prstGeom prst="rect">
            <a:avLst/>
          </a:prstGeom>
        </p:spPr>
      </p:pic>
      <p:sp>
        <p:nvSpPr>
          <p:cNvPr id="18" name="矩形 17">
            <a:extLst>
              <a:ext uri="{FF2B5EF4-FFF2-40B4-BE49-F238E27FC236}">
                <a16:creationId xmlns:a16="http://schemas.microsoft.com/office/drawing/2014/main" id="{ADDCC32D-F254-47FE-9EAA-31F919206319}"/>
              </a:ext>
            </a:extLst>
          </p:cNvPr>
          <p:cNvSpPr/>
          <p:nvPr/>
        </p:nvSpPr>
        <p:spPr>
          <a:xfrm>
            <a:off x="5518150" y="1211580"/>
            <a:ext cx="1082675" cy="267882"/>
          </a:xfrm>
          <a:prstGeom prst="rect">
            <a:avLst/>
          </a:prstGeom>
          <a:noFill/>
          <a:ln w="19050">
            <a:solidFill>
              <a:srgbClr val="774E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04378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64608AF6-EF4D-4205-9BBC-B3C03C48A1E1}"/>
              </a:ext>
            </a:extLst>
          </p:cNvPr>
          <p:cNvPicPr>
            <a:picLocks noChangeAspect="1"/>
          </p:cNvPicPr>
          <p:nvPr/>
        </p:nvPicPr>
        <p:blipFill rotWithShape="1">
          <a:blip r:embed="rId2"/>
          <a:srcRect b="12542"/>
          <a:stretch/>
        </p:blipFill>
        <p:spPr>
          <a:xfrm>
            <a:off x="138" y="860088"/>
            <a:ext cx="9698224" cy="5997911"/>
          </a:xfrm>
          <a:prstGeom prst="rect">
            <a:avLst/>
          </a:prstGeom>
        </p:spPr>
      </p:pic>
      <p:sp>
        <p:nvSpPr>
          <p:cNvPr id="19" name="矩形 18">
            <a:extLst>
              <a:ext uri="{FF2B5EF4-FFF2-40B4-BE49-F238E27FC236}">
                <a16:creationId xmlns:a16="http://schemas.microsoft.com/office/drawing/2014/main" id="{6B7DD6FC-1D4D-48FF-AF01-CDE0B1F95CBC}"/>
              </a:ext>
            </a:extLst>
          </p:cNvPr>
          <p:cNvSpPr/>
          <p:nvPr/>
        </p:nvSpPr>
        <p:spPr>
          <a:xfrm>
            <a:off x="0" y="5341257"/>
            <a:ext cx="9698224" cy="15049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17</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 </a:t>
            </a:r>
            <a:r>
              <a:rPr kumimoji="1"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rPr>
              <a:t>114~116</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 年度改善計畫</a:t>
            </a:r>
            <a:r>
              <a:rPr kumimoji="1" lang="en-US" altLang="zh-TW" sz="32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kumimoji="1"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4/4</a:t>
            </a:r>
            <a:endParaRPr kumimoji="1"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100" kern="150" dirty="0">
                <a:effectLst/>
                <a:latin typeface="微軟正黑體" panose="020B0604030504040204" pitchFamily="34" charset="-120"/>
                <a:ea typeface="微軟正黑體" panose="020B0604030504040204" pitchFamily="34" charset="-120"/>
              </a:rPr>
              <a:t> 1</a:t>
            </a: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地方政府</a:t>
            </a:r>
            <a:endParaRPr lang="en-US" altLang="zh-TW" sz="11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100" kern="150" dirty="0">
                <a:effectLst/>
                <a:latin typeface="微軟正黑體" panose="020B0604030504040204" pitchFamily="34" charset="-120"/>
                <a:ea typeface="微軟正黑體" panose="020B0604030504040204" pitchFamily="34" charset="-120"/>
              </a:rPr>
              <a:t>申請總表</a:t>
            </a:r>
            <a:endParaRPr lang="en-US" altLang="zh-TW" sz="1100" kern="150" dirty="0">
              <a:effectLst/>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A070F9A6-629B-4C05-9F9F-B76B871DD285}"/>
              </a:ext>
            </a:extLst>
          </p:cNvPr>
          <p:cNvSpPr txBox="1"/>
          <p:nvPr/>
        </p:nvSpPr>
        <p:spPr>
          <a:xfrm>
            <a:off x="9801224" y="860088"/>
            <a:ext cx="2162545" cy="4576610"/>
          </a:xfrm>
          <a:prstGeom prst="rect">
            <a:avLst/>
          </a:prstGeom>
          <a:solidFill>
            <a:srgbClr val="E7D7D5"/>
          </a:solidFill>
        </p:spPr>
        <p:txBody>
          <a:bodyPr wrap="square" lIns="72000" tIns="108000" rIns="72000" bIns="72000" rtlCol="0" anchor="t" anchorCtr="1">
            <a:noAutofit/>
          </a:bodyPr>
          <a:lstStyle>
            <a:defPPr>
              <a:defRPr lang="zh-CN"/>
            </a:defPPr>
            <a:lvl1pPr marL="342900" indent="-342900">
              <a:lnSpc>
                <a:spcPts val="3600"/>
              </a:lnSpc>
              <a:spcAft>
                <a:spcPts val="600"/>
              </a:spcAft>
              <a:buFont typeface="Wingdings" panose="05000000000000000000" pitchFamily="2" charset="2"/>
              <a:buChar char="Ø"/>
              <a:defRPr sz="2000">
                <a:solidFill>
                  <a:schemeClr val="tx1">
                    <a:lumMod val="75000"/>
                    <a:lumOff val="25000"/>
                  </a:schemeClr>
                </a:solidFill>
                <a:latin typeface="微軟正黑體" panose="020B0604030504040204" pitchFamily="34" charset="-120"/>
                <a:ea typeface="微軟正黑體" panose="020B0604030504040204" pitchFamily="34" charset="-120"/>
              </a:defRPr>
            </a:lvl1pPr>
          </a:lstStyle>
          <a:p>
            <a:pPr indent="-288000">
              <a:lnSpc>
                <a:spcPts val="3200"/>
              </a:lnSpc>
            </a:pPr>
            <a:r>
              <a:rPr lang="zh-TW" altLang="en-US" sz="1800" dirty="0"/>
              <a:t>無障礙通路：避難層出入口、室內出入口、室內通路走廊及出入口。</a:t>
            </a:r>
            <a:endParaRPr lang="en-US" altLang="zh-TW" sz="1800" dirty="0"/>
          </a:p>
          <a:p>
            <a:pPr indent="-288000">
              <a:lnSpc>
                <a:spcPts val="3200"/>
              </a:lnSpc>
            </a:pPr>
            <a:r>
              <a:rPr lang="zh-TW" altLang="en-US" sz="1800" dirty="0"/>
              <a:t>通路之扶手：列入無障礙通路之統計。</a:t>
            </a:r>
            <a:endParaRPr lang="en-US" altLang="zh-TW" sz="1800" dirty="0"/>
          </a:p>
          <a:p>
            <a:pPr indent="-288000">
              <a:lnSpc>
                <a:spcPts val="3200"/>
              </a:lnSpc>
            </a:pPr>
            <a:r>
              <a:rPr lang="zh-TW" altLang="en-US" sz="1800" dirty="0"/>
              <a:t>樓梯之扶手：列入樓梯之統計。</a:t>
            </a:r>
            <a:endParaRPr lang="en-US" altLang="zh-TW" sz="1800" dirty="0"/>
          </a:p>
        </p:txBody>
      </p:sp>
    </p:spTree>
    <p:extLst>
      <p:ext uri="{BB962C8B-B14F-4D97-AF65-F5344CB8AC3E}">
        <p14:creationId xmlns:p14="http://schemas.microsoft.com/office/powerpoint/2010/main" val="20497299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059FD857-75EA-464A-B315-8B862F09225A}"/>
              </a:ext>
            </a:extLst>
          </p:cNvPr>
          <p:cNvPicPr>
            <a:picLocks noChangeAspect="1"/>
          </p:cNvPicPr>
          <p:nvPr/>
        </p:nvPicPr>
        <p:blipFill rotWithShape="1">
          <a:blip r:embed="rId2"/>
          <a:srcRect b="36817"/>
          <a:stretch/>
        </p:blipFill>
        <p:spPr>
          <a:xfrm>
            <a:off x="138" y="860089"/>
            <a:ext cx="6699600" cy="5986077"/>
          </a:xfrm>
          <a:prstGeom prst="rect">
            <a:avLst/>
          </a:prstGeom>
        </p:spPr>
      </p:pic>
      <p:sp>
        <p:nvSpPr>
          <p:cNvPr id="14" name="矩形 13">
            <a:extLst>
              <a:ext uri="{FF2B5EF4-FFF2-40B4-BE49-F238E27FC236}">
                <a16:creationId xmlns:a16="http://schemas.microsoft.com/office/drawing/2014/main" id="{BD92BB19-54D2-44EE-99A4-565EE1DEDFE0}"/>
              </a:ext>
            </a:extLst>
          </p:cNvPr>
          <p:cNvSpPr/>
          <p:nvPr/>
        </p:nvSpPr>
        <p:spPr>
          <a:xfrm>
            <a:off x="0" y="5341257"/>
            <a:ext cx="6699600" cy="1504909"/>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18</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經費申請表</a:t>
            </a:r>
          </a:p>
          <a:p>
            <a:pPr algn="ct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 1</a:t>
            </a:r>
          </a:p>
          <a:p>
            <a:r>
              <a:rPr lang="zh-TW" altLang="zh-TW"/>
              <a:t>地方政府</a:t>
            </a:r>
            <a:endParaRPr lang="en-US" altLang="zh-TW" dirty="0"/>
          </a:p>
          <a:p>
            <a:r>
              <a:rPr lang="zh-TW" altLang="zh-TW" dirty="0"/>
              <a:t>申請</a:t>
            </a:r>
            <a:r>
              <a:rPr lang="zh-TW" altLang="zh-TW"/>
              <a:t>總表</a:t>
            </a:r>
            <a:endParaRPr lang="en-US" altLang="zh-TW" dirty="0"/>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dirty="0"/>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a:t>
            </a:r>
            <a:r>
              <a:rPr lang="zh-TW" altLang="zh-TW"/>
              <a:t>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4F84294F-6380-4D72-9403-C81B52477197}"/>
              </a:ext>
            </a:extLst>
          </p:cNvPr>
          <p:cNvSpPr txBox="1"/>
          <p:nvPr/>
        </p:nvSpPr>
        <p:spPr>
          <a:xfrm>
            <a:off x="6877206" y="860087"/>
            <a:ext cx="671080" cy="454892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填寫規定</a:t>
            </a:r>
          </a:p>
        </p:txBody>
      </p:sp>
      <p:sp>
        <p:nvSpPr>
          <p:cNvPr id="16" name="文字方塊 15">
            <a:extLst>
              <a:ext uri="{FF2B5EF4-FFF2-40B4-BE49-F238E27FC236}">
                <a16:creationId xmlns:a16="http://schemas.microsoft.com/office/drawing/2014/main" id="{6D90851A-0875-4D8E-B78A-5F6580F57636}"/>
              </a:ext>
            </a:extLst>
          </p:cNvPr>
          <p:cNvSpPr txBox="1"/>
          <p:nvPr/>
        </p:nvSpPr>
        <p:spPr>
          <a:xfrm>
            <a:off x="7548286" y="860087"/>
            <a:ext cx="4260258" cy="4548927"/>
          </a:xfrm>
          <a:prstGeom prst="rect">
            <a:avLst/>
          </a:prstGeom>
          <a:solidFill>
            <a:srgbClr val="E7D7D5"/>
          </a:solidFill>
        </p:spPr>
        <p:txBody>
          <a:bodyPr wrap="square" lIns="180000" tIns="180000" rIns="180000" bIns="180000" rtlCol="0" anchor="t" anchorCtr="1">
            <a:noAutofit/>
          </a:bodyPr>
          <a:lstStyle/>
          <a:p>
            <a:pPr marL="342900" indent="-288000">
              <a:lnSpc>
                <a:spcPts val="36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請依「教育部補</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捐</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助及委辦經費核撥結報作業要點」規定進行填寫。</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6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申請單位為直轄市、縣（市）政府名稱。</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6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計畫期程為</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114~116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年。</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補</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捐</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助項目，請區分各年度。</a:t>
            </a:r>
          </a:p>
        </p:txBody>
      </p:sp>
    </p:spTree>
    <p:extLst>
      <p:ext uri="{BB962C8B-B14F-4D97-AF65-F5344CB8AC3E}">
        <p14:creationId xmlns:p14="http://schemas.microsoft.com/office/powerpoint/2010/main" val="24496830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方塊 17">
            <a:extLst>
              <a:ext uri="{FF2B5EF4-FFF2-40B4-BE49-F238E27FC236}">
                <a16:creationId xmlns:a16="http://schemas.microsoft.com/office/drawing/2014/main" id="{01E7C935-8B4C-41D7-AB29-5442A5A3932A}"/>
              </a:ext>
            </a:extLst>
          </p:cNvPr>
          <p:cNvSpPr txBox="1"/>
          <p:nvPr/>
        </p:nvSpPr>
        <p:spPr>
          <a:xfrm>
            <a:off x="6877206" y="3183497"/>
            <a:ext cx="671080" cy="2232000"/>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補助比率</a:t>
            </a:r>
          </a:p>
        </p:txBody>
      </p:sp>
      <p:sp>
        <p:nvSpPr>
          <p:cNvPr id="19" name="文字方塊 18">
            <a:extLst>
              <a:ext uri="{FF2B5EF4-FFF2-40B4-BE49-F238E27FC236}">
                <a16:creationId xmlns:a16="http://schemas.microsoft.com/office/drawing/2014/main" id="{60FC6A93-2A67-4591-86C2-1700EFF5C208}"/>
              </a:ext>
            </a:extLst>
          </p:cNvPr>
          <p:cNvSpPr txBox="1"/>
          <p:nvPr/>
        </p:nvSpPr>
        <p:spPr>
          <a:xfrm>
            <a:off x="7548286" y="3183497"/>
            <a:ext cx="4284774" cy="2225526"/>
          </a:xfrm>
          <a:prstGeom prst="rect">
            <a:avLst/>
          </a:prstGeom>
          <a:solidFill>
            <a:srgbClr val="CDD9D5"/>
          </a:solidFill>
        </p:spPr>
        <p:txBody>
          <a:bodyPr wrap="square" lIns="180000" tIns="144000" rIns="180000" bIns="144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依財力級次，第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級者，最高補助</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70%</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級者，</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75%</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級者，</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80%</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級者，</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85%</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級者，</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90%</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。請以補助比率換算自籌比率。</a:t>
            </a:r>
          </a:p>
        </p:txBody>
      </p:sp>
      <p:pic>
        <p:nvPicPr>
          <p:cNvPr id="13" name="圖片 12">
            <a:extLst>
              <a:ext uri="{FF2B5EF4-FFF2-40B4-BE49-F238E27FC236}">
                <a16:creationId xmlns:a16="http://schemas.microsoft.com/office/drawing/2014/main" id="{1B0447E4-EB32-4A70-9123-9B08B164B3E8}"/>
              </a:ext>
            </a:extLst>
          </p:cNvPr>
          <p:cNvPicPr>
            <a:picLocks noChangeAspect="1"/>
          </p:cNvPicPr>
          <p:nvPr/>
        </p:nvPicPr>
        <p:blipFill rotWithShape="1">
          <a:blip r:embed="rId2"/>
          <a:srcRect t="-1" b="36693"/>
          <a:stretch/>
        </p:blipFill>
        <p:spPr>
          <a:xfrm>
            <a:off x="138" y="860089"/>
            <a:ext cx="6699600" cy="5997911"/>
          </a:xfrm>
          <a:prstGeom prst="rect">
            <a:avLst/>
          </a:prstGeom>
        </p:spPr>
      </p:pic>
      <p:sp>
        <p:nvSpPr>
          <p:cNvPr id="15" name="矩形 14">
            <a:extLst>
              <a:ext uri="{FF2B5EF4-FFF2-40B4-BE49-F238E27FC236}">
                <a16:creationId xmlns:a16="http://schemas.microsoft.com/office/drawing/2014/main" id="{A0CA763E-29C7-4BCA-81DB-498B1A4D8E63}"/>
              </a:ext>
            </a:extLst>
          </p:cNvPr>
          <p:cNvSpPr/>
          <p:nvPr/>
        </p:nvSpPr>
        <p:spPr>
          <a:xfrm>
            <a:off x="0" y="4818748"/>
            <a:ext cx="6699738" cy="2027418"/>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19</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地方政府申請總表  </a:t>
            </a:r>
            <a:r>
              <a:rPr kumimoji="1"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1/2</a:t>
            </a:r>
            <a:endParaRPr kumimoji="1"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 1</a:t>
            </a:r>
          </a:p>
          <a:p>
            <a:r>
              <a:rPr lang="zh-TW" altLang="zh-TW"/>
              <a:t>地方政府</a:t>
            </a:r>
            <a:endParaRPr lang="en-US" altLang="zh-TW" dirty="0"/>
          </a:p>
          <a:p>
            <a:r>
              <a:rPr lang="zh-TW" altLang="zh-TW" dirty="0"/>
              <a:t>申請</a:t>
            </a:r>
            <a:r>
              <a:rPr lang="zh-TW" altLang="zh-TW"/>
              <a:t>總表</a:t>
            </a:r>
            <a:endParaRPr lang="en-US" altLang="zh-TW" dirty="0"/>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a:t>
            </a:r>
            <a:r>
              <a:rPr lang="zh-TW" altLang="zh-TW"/>
              <a:t>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96AE2BFC-D7FF-4721-8639-08B616F5F36B}"/>
              </a:ext>
            </a:extLst>
          </p:cNvPr>
          <p:cNvSpPr txBox="1"/>
          <p:nvPr/>
        </p:nvSpPr>
        <p:spPr>
          <a:xfrm>
            <a:off x="6877206" y="860088"/>
            <a:ext cx="671080" cy="2224548"/>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區分年度</a:t>
            </a:r>
          </a:p>
        </p:txBody>
      </p:sp>
      <p:sp>
        <p:nvSpPr>
          <p:cNvPr id="17" name="文字方塊 16">
            <a:extLst>
              <a:ext uri="{FF2B5EF4-FFF2-40B4-BE49-F238E27FC236}">
                <a16:creationId xmlns:a16="http://schemas.microsoft.com/office/drawing/2014/main" id="{F68B0733-87E8-40BE-9FB4-941F59118118}"/>
              </a:ext>
            </a:extLst>
          </p:cNvPr>
          <p:cNvSpPr txBox="1"/>
          <p:nvPr/>
        </p:nvSpPr>
        <p:spPr>
          <a:xfrm>
            <a:off x="7548286" y="852637"/>
            <a:ext cx="4260258" cy="2231999"/>
          </a:xfrm>
          <a:prstGeom prst="rect">
            <a:avLst/>
          </a:prstGeom>
          <a:solidFill>
            <a:srgbClr val="E7D7D5"/>
          </a:solidFill>
        </p:spPr>
        <p:txBody>
          <a:bodyPr wrap="square" lIns="180000" tIns="144000" rIns="180000" bIns="144000" rtlCol="0" anchor="t" anchorCtr="1">
            <a:noAutofit/>
          </a:bodyPr>
          <a:lstStyle/>
          <a:p>
            <a:pPr marL="3429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已辦理展延及經費保留者，請將經費額度列入申請總表。</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依各年度需求，分別填寫補助及自籌經費額度。</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342900">
              <a:lnSpc>
                <a:spcPts val="3600"/>
              </a:lnSpc>
              <a:buFont typeface="Wingdings" panose="05000000000000000000" pitchFamily="2" charset="2"/>
              <a:buChar char="Ø"/>
            </a:pP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0626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9" name="投影片編號版面配置區 8">
            <a:extLst>
              <a:ext uri="{FF2B5EF4-FFF2-40B4-BE49-F238E27FC236}">
                <a16:creationId xmlns:a16="http://schemas.microsoft.com/office/drawing/2014/main" id="{54F61560-951D-45DE-81A6-59FF08DB70A5}"/>
              </a:ext>
            </a:extLst>
          </p:cNvPr>
          <p:cNvSpPr>
            <a:spLocks noGrp="1"/>
          </p:cNvSpPr>
          <p:nvPr>
            <p:ph type="sldNum" sz="quarter" idx="10"/>
          </p:nvPr>
        </p:nvSpPr>
        <p:spPr/>
        <p:txBody>
          <a:bodyPr/>
          <a:lstStyle/>
          <a:p>
            <a:fld id="{6D13CB60-AA2C-49BB-811D-0C1E4460E9F3}" type="slidenum">
              <a:rPr lang="zh-TW" altLang="en-US" smtClean="0"/>
              <a:t>2</a:t>
            </a:fld>
            <a:endParaRPr lang="zh-TW" altLang="en-US"/>
          </a:p>
        </p:txBody>
      </p:sp>
      <p:sp>
        <p:nvSpPr>
          <p:cNvPr id="4" name="文本框 1">
            <a:extLst>
              <a:ext uri="{FF2B5EF4-FFF2-40B4-BE49-F238E27FC236}">
                <a16:creationId xmlns:a16="http://schemas.microsoft.com/office/drawing/2014/main" id="{1AF0E360-2F13-4A30-95FB-51C2C7BAC44E}"/>
              </a:ext>
            </a:extLst>
          </p:cNvPr>
          <p:cNvSpPr txBox="1"/>
          <p:nvPr/>
        </p:nvSpPr>
        <p:spPr>
          <a:xfrm>
            <a:off x="2223246" y="835106"/>
            <a:ext cx="6347013" cy="3376410"/>
          </a:xfrm>
          <a:prstGeom prst="rect">
            <a:avLst/>
          </a:prstGeom>
          <a:noFill/>
        </p:spPr>
        <p:txBody>
          <a:bodyPr wrap="square" rtlCol="0">
            <a:noAutofit/>
          </a:bodyPr>
          <a:lstStyle/>
          <a:p>
            <a:pPr>
              <a:lnSpc>
                <a:spcPct val="200000"/>
              </a:lnSpc>
            </a:pPr>
            <a:r>
              <a:rPr kumimoji="1" lang="zh-TW" altLang="en-US" sz="3600" dirty="0">
                <a:solidFill>
                  <a:schemeClr val="tx1">
                    <a:lumMod val="75000"/>
                    <a:lumOff val="25000"/>
                  </a:schemeClr>
                </a:solidFill>
                <a:latin typeface="微軟正黑體" panose="020B0604030504040204" pitchFamily="34" charset="-120"/>
                <a:ea typeface="微軟正黑體" panose="020B0604030504040204" pitchFamily="34" charset="-120"/>
              </a:rPr>
              <a:t>壹、補助要點</a:t>
            </a:r>
            <a:endParaRPr kumimoji="1" lang="en-US" altLang="zh-TW" sz="3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nSpc>
                <a:spcPct val="200000"/>
              </a:lnSpc>
            </a:pPr>
            <a:r>
              <a:rPr kumimoji="1" lang="zh-TW" altLang="en-US" sz="3600" dirty="0">
                <a:solidFill>
                  <a:schemeClr val="tx1">
                    <a:lumMod val="75000"/>
                    <a:lumOff val="25000"/>
                  </a:schemeClr>
                </a:solidFill>
                <a:latin typeface="微軟正黑體" panose="020B0604030504040204" pitchFamily="34" charset="-120"/>
                <a:ea typeface="微軟正黑體" panose="020B0604030504040204" pitchFamily="34" charset="-120"/>
              </a:rPr>
              <a:t>貳、申請流程與提交資料</a:t>
            </a:r>
            <a:endParaRPr kumimoji="1" lang="en-US" altLang="zh-TW" sz="3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nSpc>
                <a:spcPct val="200000"/>
              </a:lnSpc>
            </a:pPr>
            <a:r>
              <a:rPr kumimoji="1" lang="zh-TW" altLang="en-US" sz="3600" dirty="0">
                <a:solidFill>
                  <a:schemeClr val="tx1">
                    <a:lumMod val="75000"/>
                    <a:lumOff val="25000"/>
                  </a:schemeClr>
                </a:solidFill>
                <a:latin typeface="微軟正黑體" panose="020B0604030504040204" pitchFamily="34" charset="-120"/>
                <a:ea typeface="微軟正黑體" panose="020B0604030504040204" pitchFamily="34" charset="-120"/>
              </a:rPr>
              <a:t>參、核定執行之注意事項</a:t>
            </a:r>
            <a:endParaRPr kumimoji="1" lang="en-US" altLang="zh-CN" sz="3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nSpc>
                <a:spcPct val="200000"/>
              </a:lnSpc>
            </a:pPr>
            <a:endParaRPr kumimoji="1" lang="en-US" altLang="zh-CN" sz="3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nSpc>
                <a:spcPct val="200000"/>
              </a:lnSpc>
            </a:pPr>
            <a:endParaRPr kumimoji="1" lang="en-US" altLang="zh-TW" sz="3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nSpc>
                <a:spcPct val="200000"/>
              </a:lnSpc>
            </a:pPr>
            <a:endParaRPr kumimoji="1" lang="en-US" altLang="zh-CN" sz="3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A55F4E38-9B29-4C47-BB5A-24C14FA99EC4}"/>
              </a:ext>
            </a:extLst>
          </p:cNvPr>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388352" y="5229885"/>
            <a:ext cx="864096" cy="917049"/>
          </a:xfrm>
          <a:prstGeom prst="rect">
            <a:avLst/>
          </a:prstGeom>
        </p:spPr>
      </p:pic>
    </p:spTree>
    <p:extLst>
      <p:ext uri="{BB962C8B-B14F-4D97-AF65-F5344CB8AC3E}">
        <p14:creationId xmlns:p14="http://schemas.microsoft.com/office/powerpoint/2010/main" val="26194922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20</a:t>
            </a:fld>
            <a:endParaRPr lang="zh-TW" altLang="en-US"/>
          </a:p>
        </p:txBody>
      </p:sp>
      <p:sp>
        <p:nvSpPr>
          <p:cNvPr id="3" name="文本框 1">
            <a:extLst>
              <a:ext uri="{FF2B5EF4-FFF2-40B4-BE49-F238E27FC236}">
                <a16:creationId xmlns:a16="http://schemas.microsoft.com/office/drawing/2014/main" id="{98C99EDF-6756-436D-8F58-68F170C693C6}"/>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提交資料之內容重點：</a:t>
            </a:r>
            <a:r>
              <a:rPr kumimoji="1"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rPr>
              <a:t>地方政府申請總表  </a:t>
            </a:r>
            <a:r>
              <a:rPr kumimoji="1"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2/2</a:t>
            </a:r>
            <a:endParaRPr kumimoji="1"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endParaRPr kumimoji="1" lang="en-US" altLang="zh-CN"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B07F796B-858C-4832-8041-F54604559DF4}"/>
              </a:ext>
            </a:extLst>
          </p:cNvPr>
          <p:cNvSpPr txBox="1"/>
          <p:nvPr/>
        </p:nvSpPr>
        <p:spPr>
          <a:xfrm>
            <a:off x="10825060" y="5785569"/>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6</a:t>
            </a:r>
          </a:p>
          <a:p>
            <a:r>
              <a:rPr lang="zh-TW" altLang="zh-TW"/>
              <a:t>各校</a:t>
            </a:r>
            <a:endParaRPr lang="en-US" altLang="zh-TW" dirty="0"/>
          </a:p>
          <a:p>
            <a:r>
              <a:rPr lang="zh-TW" altLang="zh-TW" dirty="0"/>
              <a:t>申請資料</a:t>
            </a:r>
            <a:endParaRPr lang="zh-TW" altLang="en-US" dirty="0"/>
          </a:p>
        </p:txBody>
      </p:sp>
      <p:sp>
        <p:nvSpPr>
          <p:cNvPr id="5" name="文字方塊 4">
            <a:extLst>
              <a:ext uri="{FF2B5EF4-FFF2-40B4-BE49-F238E27FC236}">
                <a16:creationId xmlns:a16="http://schemas.microsoft.com/office/drawing/2014/main" id="{D6BFF026-87DB-45EF-B5DA-8BA2B1B30B74}"/>
              </a:ext>
            </a:extLst>
          </p:cNvPr>
          <p:cNvSpPr txBox="1"/>
          <p:nvPr/>
        </p:nvSpPr>
        <p:spPr>
          <a:xfrm>
            <a:off x="5363770" y="5785569"/>
            <a:ext cx="1008000" cy="900000"/>
          </a:xfrm>
          <a:prstGeom prst="rect">
            <a:avLst/>
          </a:prstGeom>
          <a:solidFill>
            <a:schemeClr val="accent2">
              <a:lumMod val="40000"/>
              <a:lumOff val="60000"/>
            </a:schemeClr>
          </a:solidFill>
          <a:ln>
            <a:solidFill>
              <a:schemeClr val="accent4">
                <a:lumMod val="75000"/>
              </a:schemeClr>
            </a:solidFill>
          </a:ln>
        </p:spPr>
        <p:txBody>
          <a:bodyPr wrap="square" lIns="0" tIns="108000" rIns="0" bIns="0" anchor="t" anchorCtr="0">
            <a:noAutofit/>
          </a:bodyPr>
          <a:lstStyle>
            <a:defPPr>
              <a:defRPr lang="zh-CN"/>
            </a:defPPr>
            <a:lvl1pPr marL="457200" marR="76200" indent="-381000" algn="ctr">
              <a:spcAft>
                <a:spcPts val="600"/>
              </a:spcAft>
              <a:defRPr sz="1100" b="1" kern="150">
                <a:effectLst/>
                <a:latin typeface="微軟正黑體" panose="020B0604030504040204" pitchFamily="34" charset="-120"/>
                <a:ea typeface="微軟正黑體" panose="020B0604030504040204" pitchFamily="34" charset="-120"/>
              </a:defRPr>
            </a:lvl1pPr>
          </a:lstStyle>
          <a:p>
            <a:r>
              <a:rPr lang="en-US" altLang="zh-TW" dirty="0"/>
              <a:t> 1</a:t>
            </a:r>
          </a:p>
          <a:p>
            <a:r>
              <a:rPr lang="zh-TW" altLang="zh-TW"/>
              <a:t>地方政府</a:t>
            </a:r>
            <a:endParaRPr lang="en-US" altLang="zh-TW" dirty="0"/>
          </a:p>
          <a:p>
            <a:r>
              <a:rPr lang="zh-TW" altLang="zh-TW" dirty="0"/>
              <a:t>申請</a:t>
            </a:r>
            <a:r>
              <a:rPr lang="zh-TW" altLang="zh-TW"/>
              <a:t>總表</a:t>
            </a:r>
            <a:endParaRPr lang="en-US" altLang="zh-TW" dirty="0"/>
          </a:p>
        </p:txBody>
      </p:sp>
      <p:sp>
        <p:nvSpPr>
          <p:cNvPr id="6" name="文字方塊 5">
            <a:extLst>
              <a:ext uri="{FF2B5EF4-FFF2-40B4-BE49-F238E27FC236}">
                <a16:creationId xmlns:a16="http://schemas.microsoft.com/office/drawing/2014/main" id="{AED37039-22FD-444E-87F2-29A3F7A57623}"/>
              </a:ext>
            </a:extLst>
          </p:cNvPr>
          <p:cNvSpPr txBox="1"/>
          <p:nvPr/>
        </p:nvSpPr>
        <p:spPr>
          <a:xfrm>
            <a:off x="6456028"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a:t>經費申請表</a:t>
            </a:r>
            <a:endParaRPr lang="en-US" altLang="zh-TW" dirty="0"/>
          </a:p>
        </p:txBody>
      </p:sp>
      <p:sp>
        <p:nvSpPr>
          <p:cNvPr id="7" name="文字方塊 6">
            <a:extLst>
              <a:ext uri="{FF2B5EF4-FFF2-40B4-BE49-F238E27FC236}">
                <a16:creationId xmlns:a16="http://schemas.microsoft.com/office/drawing/2014/main" id="{F9F305A2-14AB-4E54-BDEB-0D55D7B3D140}"/>
              </a:ext>
            </a:extLst>
          </p:cNvPr>
          <p:cNvSpPr txBox="1"/>
          <p:nvPr/>
        </p:nvSpPr>
        <p:spPr>
          <a:xfrm>
            <a:off x="7548286"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3</a:t>
            </a:r>
          </a:p>
          <a:p>
            <a:r>
              <a:rPr lang="zh-TW" altLang="zh-TW"/>
              <a:t>地方政府</a:t>
            </a:r>
            <a:endParaRPr lang="en-US" altLang="zh-TW" dirty="0"/>
          </a:p>
          <a:p>
            <a:r>
              <a:rPr lang="zh-TW" altLang="zh-TW"/>
              <a:t>審查紀錄</a:t>
            </a:r>
            <a:endParaRPr lang="en-US" altLang="zh-TW" dirty="0"/>
          </a:p>
        </p:txBody>
      </p:sp>
      <p:sp>
        <p:nvSpPr>
          <p:cNvPr id="8" name="文字方塊 7">
            <a:extLst>
              <a:ext uri="{FF2B5EF4-FFF2-40B4-BE49-F238E27FC236}">
                <a16:creationId xmlns:a16="http://schemas.microsoft.com/office/drawing/2014/main" id="{5618EA2B-6027-4A71-A1B3-9DB637CC0B8F}"/>
              </a:ext>
            </a:extLst>
          </p:cNvPr>
          <p:cNvSpPr txBox="1"/>
          <p:nvPr/>
        </p:nvSpPr>
        <p:spPr>
          <a:xfrm>
            <a:off x="8640544"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4</a:t>
            </a:r>
          </a:p>
          <a:p>
            <a:r>
              <a:rPr lang="zh-TW" altLang="zh-TW"/>
              <a:t>地方政府</a:t>
            </a:r>
            <a:endParaRPr lang="en-US" altLang="zh-TW" dirty="0"/>
          </a:p>
          <a:p>
            <a:r>
              <a:rPr lang="zh-TW" altLang="zh-TW" dirty="0"/>
              <a:t>整體</a:t>
            </a:r>
            <a:r>
              <a:rPr lang="zh-TW" altLang="zh-TW"/>
              <a:t>改善計畫</a:t>
            </a:r>
            <a:endParaRPr lang="en-US" altLang="zh-TW" dirty="0"/>
          </a:p>
        </p:txBody>
      </p:sp>
      <p:sp>
        <p:nvSpPr>
          <p:cNvPr id="9" name="文字方塊 8">
            <a:extLst>
              <a:ext uri="{FF2B5EF4-FFF2-40B4-BE49-F238E27FC236}">
                <a16:creationId xmlns:a16="http://schemas.microsoft.com/office/drawing/2014/main" id="{6095A03C-C1D1-41DF-A696-FC7D71550BB2}"/>
              </a:ext>
            </a:extLst>
          </p:cNvPr>
          <p:cNvSpPr txBox="1"/>
          <p:nvPr/>
        </p:nvSpPr>
        <p:spPr>
          <a:xfrm>
            <a:off x="9732802" y="5779094"/>
            <a:ext cx="1008000" cy="90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100" kern="150">
                <a:effectLst/>
                <a:latin typeface="微軟正黑體" panose="020B0604030504040204" pitchFamily="34" charset="-120"/>
                <a:ea typeface="微軟正黑體" panose="020B0604030504040204" pitchFamily="34" charset="-120"/>
              </a:defRPr>
            </a:lvl1pPr>
          </a:lstStyle>
          <a:p>
            <a:r>
              <a:rPr lang="en-US" altLang="zh-TW" dirty="0"/>
              <a:t>5</a:t>
            </a:r>
          </a:p>
          <a:p>
            <a:r>
              <a:rPr lang="en-US" altLang="zh-TW" dirty="0"/>
              <a:t>114~116</a:t>
            </a:r>
          </a:p>
          <a:p>
            <a:r>
              <a:rPr lang="zh-TW" altLang="zh-TW" dirty="0"/>
              <a:t>年度</a:t>
            </a:r>
            <a:r>
              <a:rPr lang="zh-TW" altLang="zh-TW"/>
              <a:t>改善計畫</a:t>
            </a:r>
            <a:endParaRPr lang="en-US" altLang="zh-TW" dirty="0"/>
          </a:p>
        </p:txBody>
      </p:sp>
      <p:cxnSp>
        <p:nvCxnSpPr>
          <p:cNvPr id="10" name="直線接點 9">
            <a:extLst>
              <a:ext uri="{FF2B5EF4-FFF2-40B4-BE49-F238E27FC236}">
                <a16:creationId xmlns:a16="http://schemas.microsoft.com/office/drawing/2014/main" id="{54D6E208-65F1-43C5-9DBE-8BB8FB168F4E}"/>
              </a:ext>
            </a:extLst>
          </p:cNvPr>
          <p:cNvCxnSpPr>
            <a:cxnSpLocks/>
          </p:cNvCxnSpPr>
          <p:nvPr/>
        </p:nvCxnSpPr>
        <p:spPr>
          <a:xfrm flipH="1">
            <a:off x="5152292" y="5597295"/>
            <a:ext cx="6788613"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632BE90C-EE36-4516-9293-C2ED7554D79E}"/>
              </a:ext>
            </a:extLst>
          </p:cNvPr>
          <p:cNvPicPr>
            <a:picLocks noChangeAspect="1"/>
          </p:cNvPicPr>
          <p:nvPr/>
        </p:nvPicPr>
        <p:blipFill rotWithShape="1">
          <a:blip r:embed="rId2"/>
          <a:srcRect t="40886" b="11101"/>
          <a:stretch/>
        </p:blipFill>
        <p:spPr>
          <a:xfrm>
            <a:off x="138" y="860088"/>
            <a:ext cx="6699600" cy="4548927"/>
          </a:xfrm>
          <a:prstGeom prst="rect">
            <a:avLst/>
          </a:prstGeom>
        </p:spPr>
      </p:pic>
      <p:sp>
        <p:nvSpPr>
          <p:cNvPr id="16" name="文字方塊 15">
            <a:extLst>
              <a:ext uri="{FF2B5EF4-FFF2-40B4-BE49-F238E27FC236}">
                <a16:creationId xmlns:a16="http://schemas.microsoft.com/office/drawing/2014/main" id="{239F4049-827C-4093-9D1C-B3828FCBE870}"/>
              </a:ext>
            </a:extLst>
          </p:cNvPr>
          <p:cNvSpPr txBox="1"/>
          <p:nvPr/>
        </p:nvSpPr>
        <p:spPr>
          <a:xfrm>
            <a:off x="6877206" y="860087"/>
            <a:ext cx="671080" cy="454892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資料齊備勾選與核章</a:t>
            </a:r>
          </a:p>
        </p:txBody>
      </p:sp>
      <p:sp>
        <p:nvSpPr>
          <p:cNvPr id="17" name="文字方塊 16">
            <a:extLst>
              <a:ext uri="{FF2B5EF4-FFF2-40B4-BE49-F238E27FC236}">
                <a16:creationId xmlns:a16="http://schemas.microsoft.com/office/drawing/2014/main" id="{FBA9E161-668B-438A-A2BB-443C0B5D1875}"/>
              </a:ext>
            </a:extLst>
          </p:cNvPr>
          <p:cNvSpPr txBox="1"/>
          <p:nvPr/>
        </p:nvSpPr>
        <p:spPr>
          <a:xfrm>
            <a:off x="7548286" y="860087"/>
            <a:ext cx="4260258" cy="4548927"/>
          </a:xfrm>
          <a:prstGeom prst="rect">
            <a:avLst/>
          </a:prstGeom>
          <a:solidFill>
            <a:srgbClr val="E7D7D5"/>
          </a:solidFill>
        </p:spPr>
        <p:txBody>
          <a:bodyPr wrap="square" lIns="252000" tIns="180000" rIns="252000" bIns="180000" rtlCol="0" anchor="t" anchorCtr="1">
            <a:noAutofit/>
          </a:bodyPr>
          <a:lstStyle/>
          <a:p>
            <a:pPr marL="342900" indent="-288000">
              <a:lnSpc>
                <a:spcPts val="36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資料完成撰寫、相關數據與檢附文件確認並勾選後。簽請長官核章</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包含附表</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2-6-1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2-6-2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2-7)</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依序整理與掃描製成一份電子檔</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(PDF)</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，並檢視附表</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2-6-1(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一般改善</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與附表</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2-6-2(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新建電梯</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兩份電子檔</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(EXCEL)</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nSpc>
                <a:spcPts val="3600"/>
              </a:lnSpc>
            </a:pP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21667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21</a:t>
            </a:fld>
            <a:endParaRPr lang="zh-TW" altLang="en-US"/>
          </a:p>
        </p:txBody>
      </p:sp>
      <p:grpSp>
        <p:nvGrpSpPr>
          <p:cNvPr id="16" name="群組 15">
            <a:extLst>
              <a:ext uri="{FF2B5EF4-FFF2-40B4-BE49-F238E27FC236}">
                <a16:creationId xmlns:a16="http://schemas.microsoft.com/office/drawing/2014/main" id="{15584843-543D-4356-A64B-83CF173C9CA6}"/>
              </a:ext>
            </a:extLst>
          </p:cNvPr>
          <p:cNvGrpSpPr/>
          <p:nvPr/>
        </p:nvGrpSpPr>
        <p:grpSpPr>
          <a:xfrm>
            <a:off x="1278548" y="316954"/>
            <a:ext cx="4220551" cy="6529212"/>
            <a:chOff x="1278548" y="316954"/>
            <a:chExt cx="4220551" cy="6529212"/>
          </a:xfrm>
        </p:grpSpPr>
        <p:sp>
          <p:nvSpPr>
            <p:cNvPr id="6" name="文字方塊 5">
              <a:extLst>
                <a:ext uri="{FF2B5EF4-FFF2-40B4-BE49-F238E27FC236}">
                  <a16:creationId xmlns:a16="http://schemas.microsoft.com/office/drawing/2014/main" id="{CD55DAE6-E0C2-4547-A9FE-7546AFF778A9}"/>
                </a:ext>
              </a:extLst>
            </p:cNvPr>
            <p:cNvSpPr txBox="1"/>
            <p:nvPr/>
          </p:nvSpPr>
          <p:spPr>
            <a:xfrm>
              <a:off x="1278549" y="316954"/>
              <a:ext cx="1938150" cy="2306314"/>
            </a:xfrm>
            <a:prstGeom prst="rect">
              <a:avLst/>
            </a:prstGeom>
            <a:solidFill>
              <a:srgbClr val="DDC4C1"/>
            </a:solidFill>
          </p:spPr>
          <p:txBody>
            <a:bodyPr wrap="square" rtlCol="0" anchor="ctr" anchorCtr="0">
              <a:noAutofit/>
            </a:bodyPr>
            <a:lstStyle/>
            <a:p>
              <a:pPr algn="ctr"/>
              <a:r>
                <a:rPr lang="zh-TW" altLang="en-US" sz="2400" b="1" dirty="0">
                  <a:latin typeface="微軟正黑體" panose="020B0604030504040204" pitchFamily="34" charset="-120"/>
                  <a:ea typeface="微軟正黑體" panose="020B0604030504040204" pitchFamily="34" charset="-120"/>
                </a:rPr>
                <a:t>資 料 下 載</a:t>
              </a:r>
              <a:endParaRPr lang="en-US" altLang="zh-TW" sz="2400" b="1" dirty="0">
                <a:latin typeface="微軟正黑體" panose="020B0604030504040204" pitchFamily="34" charset="-120"/>
                <a:ea typeface="微軟正黑體" panose="020B0604030504040204" pitchFamily="34" charset="-120"/>
              </a:endParaRPr>
            </a:p>
          </p:txBody>
        </p:sp>
        <p:pic>
          <p:nvPicPr>
            <p:cNvPr id="8" name="圖片 7">
              <a:extLst>
                <a:ext uri="{FF2B5EF4-FFF2-40B4-BE49-F238E27FC236}">
                  <a16:creationId xmlns:a16="http://schemas.microsoft.com/office/drawing/2014/main" id="{51B3FBFC-89EB-41C0-A4E4-8BF173395AF0}"/>
                </a:ext>
              </a:extLst>
            </p:cNvPr>
            <p:cNvPicPr>
              <a:picLocks noChangeAspect="1"/>
            </p:cNvPicPr>
            <p:nvPr/>
          </p:nvPicPr>
          <p:blipFill rotWithShape="1">
            <a:blip r:embed="rId2"/>
            <a:srcRect t="9259" r="75833" b="5926"/>
            <a:stretch/>
          </p:blipFill>
          <p:spPr>
            <a:xfrm>
              <a:off x="1278548" y="2680192"/>
              <a:ext cx="4220551" cy="4165974"/>
            </a:xfrm>
            <a:prstGeom prst="rect">
              <a:avLst/>
            </a:prstGeom>
          </p:spPr>
        </p:pic>
        <p:pic>
          <p:nvPicPr>
            <p:cNvPr id="10" name="圖片 9">
              <a:extLst>
                <a:ext uri="{FF2B5EF4-FFF2-40B4-BE49-F238E27FC236}">
                  <a16:creationId xmlns:a16="http://schemas.microsoft.com/office/drawing/2014/main" id="{39F7F6D2-4006-4B33-AA6C-56D0CA29F98C}"/>
                </a:ext>
              </a:extLst>
            </p:cNvPr>
            <p:cNvPicPr>
              <a:picLocks noChangeAspect="1"/>
            </p:cNvPicPr>
            <p:nvPr/>
          </p:nvPicPr>
          <p:blipFill>
            <a:blip r:embed="rId3"/>
            <a:stretch>
              <a:fillRect/>
            </a:stretch>
          </p:blipFill>
          <p:spPr>
            <a:xfrm>
              <a:off x="3216699" y="316954"/>
              <a:ext cx="2282400" cy="2282400"/>
            </a:xfrm>
            <a:prstGeom prst="rect">
              <a:avLst/>
            </a:prstGeom>
          </p:spPr>
        </p:pic>
      </p:grpSp>
      <p:grpSp>
        <p:nvGrpSpPr>
          <p:cNvPr id="17" name="群組 16">
            <a:extLst>
              <a:ext uri="{FF2B5EF4-FFF2-40B4-BE49-F238E27FC236}">
                <a16:creationId xmlns:a16="http://schemas.microsoft.com/office/drawing/2014/main" id="{ED06F15A-A264-47BF-B668-12B6BF3EC706}"/>
              </a:ext>
            </a:extLst>
          </p:cNvPr>
          <p:cNvGrpSpPr/>
          <p:nvPr/>
        </p:nvGrpSpPr>
        <p:grpSpPr>
          <a:xfrm>
            <a:off x="6936886" y="316953"/>
            <a:ext cx="4429757" cy="6529213"/>
            <a:chOff x="6936886" y="316953"/>
            <a:chExt cx="4429757" cy="6529213"/>
          </a:xfrm>
        </p:grpSpPr>
        <p:pic>
          <p:nvPicPr>
            <p:cNvPr id="5" name="圖片 4">
              <a:extLst>
                <a:ext uri="{FF2B5EF4-FFF2-40B4-BE49-F238E27FC236}">
                  <a16:creationId xmlns:a16="http://schemas.microsoft.com/office/drawing/2014/main" id="{FDD8BF35-FC57-4F32-9D3D-3692378E8293}"/>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
                      </a14:imgEffect>
                      <a14:imgEffect>
                        <a14:brightnessContrast contrast="20000"/>
                      </a14:imgEffect>
                    </a14:imgLayer>
                  </a14:imgProps>
                </a:ext>
              </a:extLst>
            </a:blip>
            <a:srcRect l="13970" t="20501" r="64477" b="7431"/>
            <a:stretch/>
          </p:blipFill>
          <p:spPr>
            <a:xfrm>
              <a:off x="6936886" y="2680192"/>
              <a:ext cx="4429757" cy="4165974"/>
            </a:xfrm>
            <a:prstGeom prst="rect">
              <a:avLst/>
            </a:prstGeom>
          </p:spPr>
        </p:pic>
        <p:pic>
          <p:nvPicPr>
            <p:cNvPr id="12" name="圖片 11">
              <a:extLst>
                <a:ext uri="{FF2B5EF4-FFF2-40B4-BE49-F238E27FC236}">
                  <a16:creationId xmlns:a16="http://schemas.microsoft.com/office/drawing/2014/main" id="{A6746BAE-EF49-4C3B-9FB9-3244DC820C14}"/>
                </a:ext>
              </a:extLst>
            </p:cNvPr>
            <p:cNvPicPr>
              <a:picLocks noChangeAspect="1"/>
            </p:cNvPicPr>
            <p:nvPr/>
          </p:nvPicPr>
          <p:blipFill>
            <a:blip r:embed="rId6"/>
            <a:stretch>
              <a:fillRect/>
            </a:stretch>
          </p:blipFill>
          <p:spPr>
            <a:xfrm>
              <a:off x="9084149" y="316954"/>
              <a:ext cx="2282493" cy="2282493"/>
            </a:xfrm>
            <a:prstGeom prst="rect">
              <a:avLst/>
            </a:prstGeom>
          </p:spPr>
        </p:pic>
        <p:sp>
          <p:nvSpPr>
            <p:cNvPr id="13" name="文字方塊 12">
              <a:extLst>
                <a:ext uri="{FF2B5EF4-FFF2-40B4-BE49-F238E27FC236}">
                  <a16:creationId xmlns:a16="http://schemas.microsoft.com/office/drawing/2014/main" id="{CD1A218F-318A-4FAB-AC7D-5EED7DDAB0A6}"/>
                </a:ext>
              </a:extLst>
            </p:cNvPr>
            <p:cNvSpPr txBox="1"/>
            <p:nvPr/>
          </p:nvSpPr>
          <p:spPr>
            <a:xfrm>
              <a:off x="6936886" y="316953"/>
              <a:ext cx="2147262" cy="2306315"/>
            </a:xfrm>
            <a:prstGeom prst="rect">
              <a:avLst/>
            </a:prstGeom>
            <a:solidFill>
              <a:srgbClr val="CDD9D5"/>
            </a:solidFill>
          </p:spPr>
          <p:txBody>
            <a:bodyPr wrap="square" rtlCol="0" anchor="ctr" anchorCtr="0">
              <a:noAutofit/>
            </a:bodyPr>
            <a:lstStyle/>
            <a:p>
              <a:pPr algn="ctr"/>
              <a:r>
                <a:rPr lang="en-US" altLang="zh-TW" sz="2400" b="1" dirty="0">
                  <a:latin typeface="微軟正黑體" panose="020B0604030504040204" pitchFamily="34" charset="-120"/>
                  <a:ea typeface="微軟正黑體" panose="020B0604030504040204" pitchFamily="34" charset="-120"/>
                </a:rPr>
                <a:t>113</a:t>
              </a:r>
              <a:r>
                <a:rPr lang="zh-TW" altLang="en-US" sz="2400" b="1" dirty="0">
                  <a:latin typeface="微軟正黑體" panose="020B0604030504040204" pitchFamily="34" charset="-120"/>
                  <a:ea typeface="微軟正黑體" panose="020B0604030504040204" pitchFamily="34" charset="-120"/>
                </a:rPr>
                <a:t>年 </a:t>
              </a:r>
              <a:endParaRPr lang="en-US" altLang="zh-TW" sz="2400" b="1" dirty="0">
                <a:latin typeface="微軟正黑體" panose="020B0604030504040204" pitchFamily="34" charset="-120"/>
                <a:ea typeface="微軟正黑體" panose="020B0604030504040204" pitchFamily="34" charset="-120"/>
              </a:endParaRPr>
            </a:p>
            <a:p>
              <a:pPr algn="ctr"/>
              <a:r>
                <a:rPr lang="en-US" altLang="zh-TW" sz="2400" b="1" dirty="0">
                  <a:latin typeface="微軟正黑體" panose="020B0604030504040204" pitchFamily="34" charset="-120"/>
                  <a:ea typeface="微軟正黑體" panose="020B0604030504040204" pitchFamily="34" charset="-120"/>
                </a:rPr>
                <a:t>11</a:t>
              </a:r>
              <a:r>
                <a:rPr lang="zh-TW" altLang="en-US" sz="2400" b="1" dirty="0">
                  <a:latin typeface="微軟正黑體" panose="020B0604030504040204" pitchFamily="34" charset="-120"/>
                  <a:ea typeface="微軟正黑體" panose="020B0604030504040204" pitchFamily="34" charset="-120"/>
                </a:rPr>
                <a:t>月 </a:t>
              </a:r>
              <a:r>
                <a:rPr lang="en-US" altLang="zh-TW" sz="2400" b="1" dirty="0">
                  <a:latin typeface="微軟正黑體" panose="020B0604030504040204" pitchFamily="34" charset="-120"/>
                  <a:ea typeface="微軟正黑體" panose="020B0604030504040204" pitchFamily="34" charset="-120"/>
                </a:rPr>
                <a:t>29</a:t>
              </a:r>
              <a:r>
                <a:rPr lang="zh-TW" altLang="en-US" sz="2400" b="1" dirty="0">
                  <a:latin typeface="微軟正黑體" panose="020B0604030504040204" pitchFamily="34" charset="-120"/>
                  <a:ea typeface="微軟正黑體" panose="020B0604030504040204" pitchFamily="34" charset="-120"/>
                </a:rPr>
                <a:t>日前</a:t>
              </a:r>
            </a:p>
            <a:p>
              <a:pPr algn="ctr"/>
              <a:endParaRPr lang="en-US" altLang="zh-TW" sz="24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上 傳 資 料</a:t>
              </a:r>
              <a:endParaRPr lang="en-US" altLang="zh-TW" sz="2400" b="1" dirty="0">
                <a:latin typeface="微軟正黑體" panose="020B0604030504040204" pitchFamily="34" charset="-120"/>
                <a:ea typeface="微軟正黑體" panose="020B0604030504040204" pitchFamily="34" charset="-120"/>
              </a:endParaRPr>
            </a:p>
          </p:txBody>
        </p:sp>
      </p:grpSp>
      <p:cxnSp>
        <p:nvCxnSpPr>
          <p:cNvPr id="14" name="直線接點 13">
            <a:extLst>
              <a:ext uri="{FF2B5EF4-FFF2-40B4-BE49-F238E27FC236}">
                <a16:creationId xmlns:a16="http://schemas.microsoft.com/office/drawing/2014/main" id="{A9DACAAB-EA6E-496A-ADFF-883F33CFCBEF}"/>
              </a:ext>
            </a:extLst>
          </p:cNvPr>
          <p:cNvCxnSpPr>
            <a:cxnSpLocks/>
          </p:cNvCxnSpPr>
          <p:nvPr/>
        </p:nvCxnSpPr>
        <p:spPr>
          <a:xfrm>
            <a:off x="6217992" y="316953"/>
            <a:ext cx="0" cy="654104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1551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9" name="投影片編號版面配置區 8">
            <a:extLst>
              <a:ext uri="{FF2B5EF4-FFF2-40B4-BE49-F238E27FC236}">
                <a16:creationId xmlns:a16="http://schemas.microsoft.com/office/drawing/2014/main" id="{54F61560-951D-45DE-81A6-59FF08DB70A5}"/>
              </a:ext>
            </a:extLst>
          </p:cNvPr>
          <p:cNvSpPr>
            <a:spLocks noGrp="1"/>
          </p:cNvSpPr>
          <p:nvPr>
            <p:ph type="sldNum" sz="quarter" idx="10"/>
          </p:nvPr>
        </p:nvSpPr>
        <p:spPr/>
        <p:txBody>
          <a:bodyPr/>
          <a:lstStyle/>
          <a:p>
            <a:fld id="{6D13CB60-AA2C-49BB-811D-0C1E4460E9F3}" type="slidenum">
              <a:rPr lang="zh-TW" altLang="en-US" smtClean="0"/>
              <a:t>22</a:t>
            </a:fld>
            <a:endParaRPr lang="zh-TW" altLang="en-US"/>
          </a:p>
        </p:txBody>
      </p:sp>
      <p:sp>
        <p:nvSpPr>
          <p:cNvPr id="3" name="文本框 1">
            <a:extLst>
              <a:ext uri="{FF2B5EF4-FFF2-40B4-BE49-F238E27FC236}">
                <a16:creationId xmlns:a16="http://schemas.microsoft.com/office/drawing/2014/main" id="{35CE2726-453B-4797-BBB5-788313224197}"/>
              </a:ext>
            </a:extLst>
          </p:cNvPr>
          <p:cNvSpPr txBox="1"/>
          <p:nvPr/>
        </p:nvSpPr>
        <p:spPr>
          <a:xfrm>
            <a:off x="0" y="2786998"/>
            <a:ext cx="12192000" cy="835435"/>
          </a:xfrm>
          <a:prstGeom prst="rect">
            <a:avLst/>
          </a:prstGeom>
          <a:noFill/>
        </p:spPr>
        <p:txBody>
          <a:bodyPr wrap="square" rtlCol="0">
            <a:noAutofit/>
          </a:bodyPr>
          <a:lstStyle/>
          <a:p>
            <a:pPr algn="ctr"/>
            <a:r>
              <a:rPr kumimoji="1" lang="zh-TW" altLang="en-US" sz="4500" dirty="0">
                <a:solidFill>
                  <a:schemeClr val="tx1">
                    <a:lumMod val="75000"/>
                    <a:lumOff val="25000"/>
                  </a:schemeClr>
                </a:solidFill>
                <a:latin typeface="微軟正黑體" panose="020B0604030504040204" pitchFamily="34" charset="-120"/>
                <a:ea typeface="微軟正黑體" panose="020B0604030504040204" pitchFamily="34" charset="-120"/>
              </a:rPr>
              <a:t>參、核定執行之注意事項</a:t>
            </a:r>
            <a:endParaRPr kumimoji="1" lang="en-US" altLang="zh-CN" sz="45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45125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23</a:t>
            </a:fld>
            <a:endParaRPr lang="zh-TW" altLang="en-US"/>
          </a:p>
        </p:txBody>
      </p:sp>
      <p:sp>
        <p:nvSpPr>
          <p:cNvPr id="3" name="文本框 1">
            <a:extLst>
              <a:ext uri="{FF2B5EF4-FFF2-40B4-BE49-F238E27FC236}">
                <a16:creationId xmlns:a16="http://schemas.microsoft.com/office/drawing/2014/main" id="{26E12D56-12EE-4FC1-949A-D4E6F8309242}"/>
              </a:ext>
            </a:extLst>
          </p:cNvPr>
          <p:cNvSpPr txBox="1"/>
          <p:nvPr/>
        </p:nvSpPr>
        <p:spPr>
          <a:xfrm>
            <a:off x="0" y="270904"/>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進度列管 與 考核獎懲</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4D43D313-C213-4614-83D7-EBB73D117388}"/>
              </a:ext>
            </a:extLst>
          </p:cNvPr>
          <p:cNvSpPr txBox="1"/>
          <p:nvPr/>
        </p:nvSpPr>
        <p:spPr>
          <a:xfrm>
            <a:off x="6279764" y="895492"/>
            <a:ext cx="671080" cy="2449849"/>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考核獎懲</a:t>
            </a:r>
          </a:p>
        </p:txBody>
      </p:sp>
      <p:sp>
        <p:nvSpPr>
          <p:cNvPr id="7" name="文字方塊 6">
            <a:extLst>
              <a:ext uri="{FF2B5EF4-FFF2-40B4-BE49-F238E27FC236}">
                <a16:creationId xmlns:a16="http://schemas.microsoft.com/office/drawing/2014/main" id="{A02245C9-EBC0-401B-A49A-DC9E920A12BF}"/>
              </a:ext>
            </a:extLst>
          </p:cNvPr>
          <p:cNvSpPr txBox="1"/>
          <p:nvPr/>
        </p:nvSpPr>
        <p:spPr>
          <a:xfrm>
            <a:off x="6950844" y="895492"/>
            <a:ext cx="4860000" cy="2449849"/>
          </a:xfrm>
          <a:prstGeom prst="rect">
            <a:avLst/>
          </a:prstGeom>
          <a:solidFill>
            <a:srgbClr val="CDD9D5"/>
          </a:solidFill>
        </p:spPr>
        <p:txBody>
          <a:bodyPr wrap="square" lIns="180000" tIns="18000" rIns="180000" bIns="18000" rtlCol="0" anchor="t" anchorCtr="1">
            <a:noAutofit/>
          </a:bodyPr>
          <a:lstStyle/>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針對經費執行率不佳的地方政府，將扣減一般性補助款考核分數或減列次年度補助總額等方式進行管考。</a:t>
            </a: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各地方政府及受補助學校得就辦理本案有功人員予以敘獎。</a:t>
            </a:r>
          </a:p>
        </p:txBody>
      </p:sp>
      <p:sp>
        <p:nvSpPr>
          <p:cNvPr id="8" name="文字方塊 7">
            <a:extLst>
              <a:ext uri="{FF2B5EF4-FFF2-40B4-BE49-F238E27FC236}">
                <a16:creationId xmlns:a16="http://schemas.microsoft.com/office/drawing/2014/main" id="{3BC8044B-3296-4029-8BAE-D9C18F5092CF}"/>
              </a:ext>
            </a:extLst>
          </p:cNvPr>
          <p:cNvSpPr txBox="1"/>
          <p:nvPr/>
        </p:nvSpPr>
        <p:spPr>
          <a:xfrm>
            <a:off x="381156" y="895492"/>
            <a:ext cx="671080" cy="2449849"/>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進度列管</a:t>
            </a:r>
          </a:p>
        </p:txBody>
      </p:sp>
      <p:sp>
        <p:nvSpPr>
          <p:cNvPr id="9" name="文字方塊 8">
            <a:extLst>
              <a:ext uri="{FF2B5EF4-FFF2-40B4-BE49-F238E27FC236}">
                <a16:creationId xmlns:a16="http://schemas.microsoft.com/office/drawing/2014/main" id="{AAAE9D4D-6A0B-497C-90EB-D667CFAB6642}"/>
              </a:ext>
            </a:extLst>
          </p:cNvPr>
          <p:cNvSpPr txBox="1"/>
          <p:nvPr/>
        </p:nvSpPr>
        <p:spPr>
          <a:xfrm>
            <a:off x="1052236" y="895492"/>
            <a:ext cx="4860000" cy="2449849"/>
          </a:xfrm>
          <a:prstGeom prst="rect">
            <a:avLst/>
          </a:prstGeom>
          <a:solidFill>
            <a:srgbClr val="E7D7D5"/>
          </a:solidFill>
        </p:spPr>
        <p:txBody>
          <a:bodyPr wrap="square" lIns="180000" tIns="18000" rIns="180000" bIns="18000" rtlCol="0" anchor="t" anchorCtr="1">
            <a:noAutofit/>
          </a:bodyPr>
          <a:lstStyle/>
          <a:p>
            <a:pPr marL="3429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請確實督導及積極協助受補助學校的辦理進度符合國教署訂定之執行進度。</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6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定期</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每月</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10</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日前</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於線上表單填報所有受補助案件的辦理情形與進度。並參與國教署召開的列管會議。</a:t>
            </a:r>
          </a:p>
          <a:p>
            <a:pPr marL="342900" indent="-342900">
              <a:lnSpc>
                <a:spcPts val="3600"/>
              </a:lnSpc>
              <a:buFont typeface="Wingdings" panose="05000000000000000000" pitchFamily="2" charset="2"/>
              <a:buChar char="Ø"/>
            </a:pP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C65BA18C-9EE2-4520-B532-202D3EDFCC6B}"/>
              </a:ext>
            </a:extLst>
          </p:cNvPr>
          <p:cNvSpPr txBox="1"/>
          <p:nvPr/>
        </p:nvSpPr>
        <p:spPr>
          <a:xfrm>
            <a:off x="374354" y="3511849"/>
            <a:ext cx="11436489" cy="540000"/>
          </a:xfrm>
          <a:prstGeom prst="rect">
            <a:avLst/>
          </a:prstGeom>
          <a:solidFill>
            <a:schemeClr val="bg1">
              <a:lumMod val="50000"/>
            </a:schemeClr>
          </a:solidFill>
          <a:ln w="12700">
            <a:solidFill>
              <a:srgbClr val="7F7F7F"/>
            </a:solidFill>
          </a:ln>
        </p:spPr>
        <p:txBody>
          <a:bodyPr wrap="none" rtlCol="0" anchor="ctr" anchorCtr="0">
            <a:noAutofit/>
          </a:bodyPr>
          <a:lstStyle/>
          <a:p>
            <a:pPr algn="ctr"/>
            <a:r>
              <a:rPr kumimoji="1" lang="zh-TW" altLang="en-US" sz="2200" b="1" dirty="0">
                <a:solidFill>
                  <a:schemeClr val="bg1"/>
                </a:solidFill>
                <a:latin typeface="微軟正黑體" panose="020B0604030504040204" pitchFamily="34" charset="-120"/>
                <a:ea typeface="微軟正黑體" panose="020B0604030504040204" pitchFamily="34" charset="-120"/>
              </a:rPr>
              <a:t>列 管 之 執 行 進 度</a:t>
            </a:r>
          </a:p>
        </p:txBody>
      </p:sp>
      <p:graphicFrame>
        <p:nvGraphicFramePr>
          <p:cNvPr id="11" name="表格 10">
            <a:extLst>
              <a:ext uri="{FF2B5EF4-FFF2-40B4-BE49-F238E27FC236}">
                <a16:creationId xmlns:a16="http://schemas.microsoft.com/office/drawing/2014/main" id="{47444490-034C-4059-92C3-7B85024FCFAC}"/>
              </a:ext>
            </a:extLst>
          </p:cNvPr>
          <p:cNvGraphicFramePr>
            <a:graphicFrameLocks noGrp="1"/>
          </p:cNvGraphicFramePr>
          <p:nvPr>
            <p:extLst>
              <p:ext uri="{D42A27DB-BD31-4B8C-83A1-F6EECF244321}">
                <p14:modId xmlns:p14="http://schemas.microsoft.com/office/powerpoint/2010/main" val="1791922588"/>
              </p:ext>
            </p:extLst>
          </p:nvPr>
        </p:nvGraphicFramePr>
        <p:xfrm>
          <a:off x="381156" y="4067786"/>
          <a:ext cx="11425967" cy="2694964"/>
        </p:xfrm>
        <a:graphic>
          <a:graphicData uri="http://schemas.openxmlformats.org/drawingml/2006/table">
            <a:tbl>
              <a:tblPr firstRow="1" firstCol="1" bandRow="1">
                <a:tableStyleId>{5C22544A-7EE6-4342-B048-85BDC9FD1C3A}</a:tableStyleId>
              </a:tblPr>
              <a:tblGrid>
                <a:gridCol w="1266469">
                  <a:extLst>
                    <a:ext uri="{9D8B030D-6E8A-4147-A177-3AD203B41FA5}">
                      <a16:colId xmlns:a16="http://schemas.microsoft.com/office/drawing/2014/main" val="3962427577"/>
                    </a:ext>
                  </a:extLst>
                </a:gridCol>
                <a:gridCol w="1198715">
                  <a:extLst>
                    <a:ext uri="{9D8B030D-6E8A-4147-A177-3AD203B41FA5}">
                      <a16:colId xmlns:a16="http://schemas.microsoft.com/office/drawing/2014/main" val="223260037"/>
                    </a:ext>
                  </a:extLst>
                </a:gridCol>
                <a:gridCol w="1198715">
                  <a:extLst>
                    <a:ext uri="{9D8B030D-6E8A-4147-A177-3AD203B41FA5}">
                      <a16:colId xmlns:a16="http://schemas.microsoft.com/office/drawing/2014/main" val="3748161361"/>
                    </a:ext>
                  </a:extLst>
                </a:gridCol>
                <a:gridCol w="1293678">
                  <a:extLst>
                    <a:ext uri="{9D8B030D-6E8A-4147-A177-3AD203B41FA5}">
                      <a16:colId xmlns:a16="http://schemas.microsoft.com/office/drawing/2014/main" val="3075196779"/>
                    </a:ext>
                  </a:extLst>
                </a:gridCol>
                <a:gridCol w="1293678">
                  <a:extLst>
                    <a:ext uri="{9D8B030D-6E8A-4147-A177-3AD203B41FA5}">
                      <a16:colId xmlns:a16="http://schemas.microsoft.com/office/drawing/2014/main" val="1264276041"/>
                    </a:ext>
                  </a:extLst>
                </a:gridCol>
                <a:gridCol w="1293678">
                  <a:extLst>
                    <a:ext uri="{9D8B030D-6E8A-4147-A177-3AD203B41FA5}">
                      <a16:colId xmlns:a16="http://schemas.microsoft.com/office/drawing/2014/main" val="3127515918"/>
                    </a:ext>
                  </a:extLst>
                </a:gridCol>
                <a:gridCol w="1293678">
                  <a:extLst>
                    <a:ext uri="{9D8B030D-6E8A-4147-A177-3AD203B41FA5}">
                      <a16:colId xmlns:a16="http://schemas.microsoft.com/office/drawing/2014/main" val="4021160934"/>
                    </a:ext>
                  </a:extLst>
                </a:gridCol>
                <a:gridCol w="1293678">
                  <a:extLst>
                    <a:ext uri="{9D8B030D-6E8A-4147-A177-3AD203B41FA5}">
                      <a16:colId xmlns:a16="http://schemas.microsoft.com/office/drawing/2014/main" val="93984428"/>
                    </a:ext>
                  </a:extLst>
                </a:gridCol>
                <a:gridCol w="1293678">
                  <a:extLst>
                    <a:ext uri="{9D8B030D-6E8A-4147-A177-3AD203B41FA5}">
                      <a16:colId xmlns:a16="http://schemas.microsoft.com/office/drawing/2014/main" val="2438769352"/>
                    </a:ext>
                  </a:extLst>
                </a:gridCol>
              </a:tblGrid>
              <a:tr h="799453">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類別</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設計監造</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上網公告</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設計監造</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決標</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完成</a:t>
                      </a:r>
                      <a:endParaRPr lang="en-US" alt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工程發包圖說</a:t>
                      </a:r>
                      <a:r>
                        <a:rPr lang="zh-TW" altLang="en-US"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或</a:t>
                      </a:r>
                      <a:endParaRPr lang="en-US" alt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altLang="en-US"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財務採購需求</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工程或</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財物採購</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上網公告</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工程或</a:t>
                      </a:r>
                      <a:endParaRPr lang="en-US" alt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財物採購</a:t>
                      </a:r>
                      <a:endParaRPr lang="en-US" alt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alt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決標</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工程或</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財物採購</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開工</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a:t>
                      </a:r>
                      <a:r>
                        <a:rPr lang="zh-TW" altLang="en-US"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竣工</a:t>
                      </a: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或</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財物採購完成</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工程或</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財物採購</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000"/>
                        </a:lnSpc>
                      </a:pPr>
                      <a:r>
                        <a:rPr lang="zh-TW" sz="1400" b="1"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完成驗收</a:t>
                      </a:r>
                      <a:endParaRPr lang="zh-TW" sz="14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0479322"/>
                  </a:ext>
                </a:extLst>
              </a:tr>
              <a:tr h="959143">
                <a:tc>
                  <a:txBody>
                    <a:bodyPr/>
                    <a:lstStyle/>
                    <a:p>
                      <a:pPr algn="ctr">
                        <a:lnSpc>
                          <a:spcPts val="2200"/>
                        </a:lnSpc>
                      </a:pPr>
                      <a:r>
                        <a:rPr lang="zh-TW" sz="135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一般</a:t>
                      </a:r>
                      <a:r>
                        <a:rPr lang="zh-TW" altLang="en-US" sz="135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改善</a:t>
                      </a:r>
                      <a:endParaRPr lang="en-US" altLang="zh-TW" sz="1350" b="0" kern="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rowSpan="2">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rowSpan="2">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4</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15</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15</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8</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10</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30</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4066780285"/>
                  </a:ext>
                </a:extLst>
              </a:tr>
              <a:tr h="936368">
                <a:tc>
                  <a:txBody>
                    <a:bodyPr/>
                    <a:lstStyle/>
                    <a:p>
                      <a:pPr algn="ctr">
                        <a:lnSpc>
                          <a:spcPts val="2200"/>
                        </a:lnSpc>
                      </a:pPr>
                      <a:r>
                        <a:rPr lang="zh-TW" sz="135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新建電梯</a:t>
                      </a:r>
                      <a:endParaRPr lang="zh-TW" sz="135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7</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8</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30</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12</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第二年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第二年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9</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30</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lnSpc>
                          <a:spcPts val="2200"/>
                        </a:lnSpc>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第二年</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lnSpc>
                          <a:spcPts val="2200"/>
                        </a:lnSpc>
                      </a:pP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10</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月</a:t>
                      </a:r>
                      <a:r>
                        <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31</a:t>
                      </a: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日</a:t>
                      </a:r>
                      <a:endParaRPr lang="en-US"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2200"/>
                        </a:lnSpc>
                        <a:spcBef>
                          <a:spcPts val="0"/>
                        </a:spcBef>
                        <a:spcAft>
                          <a:spcPts val="0"/>
                        </a:spcAft>
                        <a:buClrTx/>
                        <a:buSzTx/>
                        <a:buFontTx/>
                        <a:buNone/>
                        <a:tabLst/>
                        <a:defRPr/>
                      </a:pPr>
                      <a:r>
                        <a:rPr lang="zh-TW" altLang="en-US"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前完成</a:t>
                      </a:r>
                      <a:endParaRPr lang="zh-TW" altLang="zh-TW" sz="135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2261154018"/>
                  </a:ext>
                </a:extLst>
              </a:tr>
            </a:tbl>
          </a:graphicData>
        </a:graphic>
      </p:graphicFrame>
    </p:spTree>
    <p:extLst>
      <p:ext uri="{BB962C8B-B14F-4D97-AF65-F5344CB8AC3E}">
        <p14:creationId xmlns:p14="http://schemas.microsoft.com/office/powerpoint/2010/main" val="15223788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24</a:t>
            </a:fld>
            <a:endParaRPr lang="zh-TW" altLang="en-US"/>
          </a:p>
        </p:txBody>
      </p:sp>
      <p:sp>
        <p:nvSpPr>
          <p:cNvPr id="3" name="文本框 1">
            <a:extLst>
              <a:ext uri="{FF2B5EF4-FFF2-40B4-BE49-F238E27FC236}">
                <a16:creationId xmlns:a16="http://schemas.microsoft.com/office/drawing/2014/main" id="{D4E2DB6E-93BF-42C6-968D-900B126410CD}"/>
              </a:ext>
            </a:extLst>
          </p:cNvPr>
          <p:cNvSpPr txBox="1"/>
          <p:nvPr/>
        </p:nvSpPr>
        <p:spPr>
          <a:xfrm>
            <a:off x="0" y="270904"/>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申請撥款</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aphicFrame>
        <p:nvGraphicFramePr>
          <p:cNvPr id="4" name="表格 3">
            <a:extLst>
              <a:ext uri="{FF2B5EF4-FFF2-40B4-BE49-F238E27FC236}">
                <a16:creationId xmlns:a16="http://schemas.microsoft.com/office/drawing/2014/main" id="{5FE20FB8-E416-471A-AA26-0183FCBE438A}"/>
              </a:ext>
            </a:extLst>
          </p:cNvPr>
          <p:cNvGraphicFramePr>
            <a:graphicFrameLocks noGrp="1"/>
          </p:cNvGraphicFramePr>
          <p:nvPr>
            <p:extLst>
              <p:ext uri="{D42A27DB-BD31-4B8C-83A1-F6EECF244321}">
                <p14:modId xmlns:p14="http://schemas.microsoft.com/office/powerpoint/2010/main" val="3590198347"/>
              </p:ext>
            </p:extLst>
          </p:nvPr>
        </p:nvGraphicFramePr>
        <p:xfrm>
          <a:off x="441198" y="900479"/>
          <a:ext cx="11309604" cy="5379348"/>
        </p:xfrm>
        <a:graphic>
          <a:graphicData uri="http://schemas.openxmlformats.org/drawingml/2006/table">
            <a:tbl>
              <a:tblPr>
                <a:effectLst/>
                <a:tableStyleId>{5C22544A-7EE6-4342-B048-85BDC9FD1C3A}</a:tableStyleId>
              </a:tblPr>
              <a:tblGrid>
                <a:gridCol w="1330859">
                  <a:extLst>
                    <a:ext uri="{9D8B030D-6E8A-4147-A177-3AD203B41FA5}">
                      <a16:colId xmlns:a16="http://schemas.microsoft.com/office/drawing/2014/main" val="1051721430"/>
                    </a:ext>
                  </a:extLst>
                </a:gridCol>
                <a:gridCol w="1193501">
                  <a:extLst>
                    <a:ext uri="{9D8B030D-6E8A-4147-A177-3AD203B41FA5}">
                      <a16:colId xmlns:a16="http://schemas.microsoft.com/office/drawing/2014/main" val="217776090"/>
                    </a:ext>
                  </a:extLst>
                </a:gridCol>
                <a:gridCol w="8785244">
                  <a:extLst>
                    <a:ext uri="{9D8B030D-6E8A-4147-A177-3AD203B41FA5}">
                      <a16:colId xmlns:a16="http://schemas.microsoft.com/office/drawing/2014/main" val="637742639"/>
                    </a:ext>
                  </a:extLst>
                </a:gridCol>
              </a:tblGrid>
              <a:tr h="484431">
                <a:tc>
                  <a:txBody>
                    <a:bodyPr/>
                    <a:lstStyle/>
                    <a:p>
                      <a:pPr algn="ctr"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rPr>
                        <a:t>補助類別</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rPr>
                        <a:t>補助金額</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zh-TW" altLang="en-US" sz="1800" b="1" u="none" strike="noStrike" dirty="0">
                          <a:solidFill>
                            <a:schemeClr val="bg1"/>
                          </a:solidFill>
                          <a:effectLst/>
                          <a:latin typeface="微軟正黑體" panose="020B0604030504040204" pitchFamily="34" charset="-120"/>
                          <a:ea typeface="微軟正黑體" panose="020B0604030504040204" pitchFamily="34" charset="-120"/>
                        </a:rPr>
                        <a:t>撥款條件</a:t>
                      </a:r>
                      <a:endPar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2044329247"/>
                  </a:ext>
                </a:extLst>
              </a:tr>
              <a:tr h="1001588">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1"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一年期</a:t>
                      </a:r>
                      <a:endParaRPr lang="en-US" altLang="zh-TW" sz="2000" b="1"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2000" b="1"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algn="ctr" fontAlgn="ctr">
                        <a:lnSpc>
                          <a:spcPct val="100000"/>
                        </a:lnSpc>
                      </a:pPr>
                      <a:r>
                        <a:rPr lang="zh-TW" altLang="en-US" sz="20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一般改善</a:t>
                      </a:r>
                      <a:endParaRPr lang="en-US" altLang="zh-TW" sz="20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2000" algn="ctr" fontAlgn="ctr">
                        <a:lnSpc>
                          <a:spcPct val="150000"/>
                        </a:lnSpc>
                      </a:pP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150 </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萬元</a:t>
                      </a:r>
                      <a:endPar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72000" algn="ctr" fontAlgn="ctr">
                        <a:lnSpc>
                          <a:spcPct val="150000"/>
                        </a:lnSpc>
                      </a:pP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以下</a:t>
                      </a:r>
                      <a:endParaRPr lang="zh-TW" altLang="en-US" sz="16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ctr">
                        <a:lnSpc>
                          <a:spcPts val="1600"/>
                        </a:lnSpc>
                      </a:pP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工程決標</a:t>
                      </a:r>
                      <a:r>
                        <a:rPr lang="zh-TW" altLang="en-US"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按決標金額辦理</a:t>
                      </a:r>
                      <a:r>
                        <a:rPr lang="zh-TW" altLang="en-US"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調整經費後，請領全數補助款</a:t>
                      </a:r>
                      <a:endParaRPr lang="zh-TW" altLang="en-US" sz="16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232356"/>
                  </a:ext>
                </a:extLst>
              </a:tr>
              <a:tr h="1427584">
                <a:tc vMerge="1">
                  <a:txBody>
                    <a:bodyPr/>
                    <a:lstStyle/>
                    <a:p>
                      <a:pPr marL="0"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5F7881"/>
                      </a:solidFill>
                      <a:prstDash val="solid"/>
                      <a:round/>
                      <a:headEnd type="none" w="med" len="med"/>
                      <a:tailEnd type="none" w="med" len="med"/>
                    </a:lnL>
                    <a:lnR w="12700" cap="flat" cmpd="sng" algn="ctr">
                      <a:solidFill>
                        <a:srgbClr val="5F7881"/>
                      </a:solidFill>
                      <a:prstDash val="solid"/>
                      <a:round/>
                      <a:headEnd type="none" w="med" len="med"/>
                      <a:tailEnd type="none" w="med" len="med"/>
                    </a:lnR>
                    <a:lnT w="12700" cap="flat" cmpd="sng" algn="ctr">
                      <a:solidFill>
                        <a:srgbClr val="5F7881"/>
                      </a:solidFill>
                      <a:prstDash val="solid"/>
                      <a:round/>
                      <a:headEnd type="none" w="med" len="med"/>
                      <a:tailEnd type="none" w="med" len="med"/>
                    </a:lnT>
                    <a:lnB w="12700" cap="flat" cmpd="sng" algn="ctr">
                      <a:solidFill>
                        <a:srgbClr val="5F788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marL="72000" algn="ctr" fontAlgn="ctr">
                        <a:lnSpc>
                          <a:spcPct val="150000"/>
                        </a:lnSpc>
                      </a:pP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150 </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萬元</a:t>
                      </a:r>
                      <a:endPar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72000" algn="ctr" fontAlgn="ctr">
                        <a:lnSpc>
                          <a:spcPct val="150000"/>
                        </a:lnSpc>
                      </a:pP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至</a:t>
                      </a:r>
                      <a:endPar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72000" algn="ctr" fontAlgn="ctr">
                        <a:lnSpc>
                          <a:spcPct val="150000"/>
                        </a:lnSpc>
                      </a:pP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1,000 </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萬元</a:t>
                      </a:r>
                      <a:endParaRPr lang="zh-TW" altLang="en-US" sz="16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ctr">
                        <a:lnSpc>
                          <a:spcPts val="2200"/>
                        </a:lnSpc>
                        <a:spcAft>
                          <a:spcPts val="600"/>
                        </a:spcAft>
                      </a:pP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工程決標，</a:t>
                      </a:r>
                      <a:r>
                        <a:rPr lang="zh-TW" altLang="en-US"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按決標金額辦理經費調整後，</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請領第一期款</a:t>
                      </a: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(30%)</a:t>
                      </a:r>
                    </a:p>
                    <a:p>
                      <a:pPr marL="72000" algn="l" fontAlgn="ctr">
                        <a:lnSpc>
                          <a:spcPts val="2200"/>
                        </a:lnSpc>
                        <a:spcAft>
                          <a:spcPts val="1200"/>
                        </a:spcAft>
                      </a:pP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計畫</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執行進度達</a:t>
                      </a:r>
                      <a:r>
                        <a:rPr lang="en-US" altLang="zh-TW"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30%</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請領第二期款</a:t>
                      </a: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(70%)</a:t>
                      </a:r>
                      <a:endParaRPr lang="en-US" altLang="zh-TW" sz="16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7101665"/>
                  </a:ext>
                </a:extLst>
              </a:tr>
              <a:tr h="1082351">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000" b="1"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二年期</a:t>
                      </a:r>
                      <a:endParaRPr lang="en-US" altLang="zh-TW" sz="2000" b="1"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algn="ctr" fontAlgn="ctr">
                        <a:lnSpc>
                          <a:spcPct val="100000"/>
                        </a:lnSpc>
                      </a:pPr>
                      <a:endParaRPr lang="en-US" altLang="zh-TW" sz="20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0" algn="ctr" fontAlgn="ctr">
                        <a:lnSpc>
                          <a:spcPct val="100000"/>
                        </a:lnSpc>
                      </a:pPr>
                      <a:r>
                        <a:rPr lang="zh-TW" altLang="en-US" sz="20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新建電梯</a:t>
                      </a:r>
                      <a:endParaRPr lang="zh-TW" altLang="en-US" sz="20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2000" algn="ctr" fontAlgn="ctr">
                        <a:lnSpc>
                          <a:spcPct val="150000"/>
                        </a:lnSpc>
                      </a:pP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1,000 </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萬元以下</a:t>
                      </a:r>
                      <a:endParaRPr lang="zh-TW" altLang="en-US" sz="16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ctr">
                        <a:lnSpc>
                          <a:spcPts val="2200"/>
                        </a:lnSpc>
                        <a:spcAft>
                          <a:spcPts val="600"/>
                        </a:spcAft>
                      </a:pP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勞務採購決標，</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按決標金額辦理</a:t>
                      </a:r>
                      <a:r>
                        <a:rPr lang="zh-TW" altLang="en-US"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調整經費後，</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請領第一期款</a:t>
                      </a: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(10%)</a:t>
                      </a:r>
                    </a:p>
                    <a:p>
                      <a:pPr marL="72000" algn="l" fontAlgn="ctr">
                        <a:lnSpc>
                          <a:spcPts val="2200"/>
                        </a:lnSpc>
                      </a:pP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第二年：</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工程決標</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且</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計畫執行進度達 </a:t>
                      </a:r>
                      <a:r>
                        <a:rPr lang="en-US" altLang="zh-TW"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30%</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，按決標金額辦理</a:t>
                      </a:r>
                      <a:r>
                        <a:rPr lang="zh-TW" altLang="en-US"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調整經費後，</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請領第二期款</a:t>
                      </a: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(90%)</a:t>
                      </a:r>
                      <a:endParaRPr lang="en-US" altLang="zh-TW" sz="16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191562"/>
                  </a:ext>
                </a:extLst>
              </a:tr>
              <a:tr h="1383394">
                <a:tc vMerge="1">
                  <a:txBody>
                    <a:bodyPr/>
                    <a:lstStyle/>
                    <a:p>
                      <a:pPr marL="0" algn="ctr"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5F7881"/>
                      </a:solidFill>
                      <a:prstDash val="solid"/>
                      <a:round/>
                      <a:headEnd type="none" w="med" len="med"/>
                      <a:tailEnd type="none" w="med" len="med"/>
                    </a:lnL>
                    <a:lnR w="12700" cap="flat" cmpd="sng" algn="ctr">
                      <a:solidFill>
                        <a:srgbClr val="5F7881"/>
                      </a:solidFill>
                      <a:prstDash val="solid"/>
                      <a:round/>
                      <a:headEnd type="none" w="med" len="med"/>
                      <a:tailEnd type="none" w="med" len="med"/>
                    </a:lnR>
                    <a:lnT w="12700" cap="flat" cmpd="sng" algn="ctr">
                      <a:solidFill>
                        <a:srgbClr val="5F7881"/>
                      </a:solidFill>
                      <a:prstDash val="solid"/>
                      <a:round/>
                      <a:headEnd type="none" w="med" len="med"/>
                      <a:tailEnd type="none" w="med" len="med"/>
                    </a:lnT>
                    <a:lnB w="12700" cap="flat" cmpd="sng" algn="ctr">
                      <a:solidFill>
                        <a:srgbClr val="5F788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marL="72000" algn="ctr" fontAlgn="ctr">
                        <a:lnSpc>
                          <a:spcPct val="150000"/>
                        </a:lnSpc>
                      </a:pP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1,000 </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萬元以上</a:t>
                      </a:r>
                      <a:endParaRPr lang="zh-TW" altLang="en-US" sz="16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l" fontAlgn="ctr">
                        <a:lnSpc>
                          <a:spcPts val="2200"/>
                        </a:lnSpc>
                        <a:spcAft>
                          <a:spcPts val="1200"/>
                        </a:spcAft>
                      </a:pP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第一年：</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勞務採購決標，</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按決標金額辦理</a:t>
                      </a:r>
                      <a:r>
                        <a:rPr lang="zh-TW" altLang="en-US"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調整經費後，</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請領第一期款</a:t>
                      </a: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(10%)</a:t>
                      </a:r>
                    </a:p>
                    <a:p>
                      <a:pPr marL="72000" algn="l" fontAlgn="ctr">
                        <a:lnSpc>
                          <a:spcPts val="2200"/>
                        </a:lnSpc>
                        <a:spcAft>
                          <a:spcPts val="600"/>
                        </a:spcAft>
                      </a:pP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第二年：</a:t>
                      </a: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A.</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工程決標</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且</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計畫執行進度達 </a:t>
                      </a:r>
                      <a:r>
                        <a:rPr lang="en-US" altLang="zh-TW"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30%</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，按決標金額辦理</a:t>
                      </a:r>
                      <a:r>
                        <a:rPr lang="zh-TW" altLang="en-US"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調整經費後，</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請領第二期款</a:t>
                      </a: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(85%)</a:t>
                      </a:r>
                      <a:b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br>
                      <a:r>
                        <a:rPr lang="zh-TW" altLang="en-US"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r>
                        <a:rPr lang="en-US" altLang="zh-TW" sz="1600" b="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B.</a:t>
                      </a:r>
                      <a:r>
                        <a:rPr lang="zh-TW" altLang="en-US" sz="1600" b="1"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完成驗收結算</a:t>
                      </a:r>
                      <a:r>
                        <a:rPr lang="zh-TW" altLang="en-US"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後請領尾款</a:t>
                      </a:r>
                      <a:r>
                        <a:rPr lang="en-US" altLang="zh-TW" sz="160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rPr>
                        <a:t>(5%)</a:t>
                      </a:r>
                      <a:endParaRPr lang="en-US" altLang="zh-TW" sz="1600" b="0" i="0" u="none" strike="noStrike"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8444" marR="8444" marT="8444"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765023"/>
                  </a:ext>
                </a:extLst>
              </a:tr>
            </a:tbl>
          </a:graphicData>
        </a:graphic>
      </p:graphicFrame>
      <p:sp>
        <p:nvSpPr>
          <p:cNvPr id="6" name="文字方塊 5">
            <a:extLst>
              <a:ext uri="{FF2B5EF4-FFF2-40B4-BE49-F238E27FC236}">
                <a16:creationId xmlns:a16="http://schemas.microsoft.com/office/drawing/2014/main" id="{78D43AA1-20B4-4620-96FB-8F288499B492}"/>
              </a:ext>
            </a:extLst>
          </p:cNvPr>
          <p:cNvSpPr txBox="1"/>
          <p:nvPr/>
        </p:nvSpPr>
        <p:spPr>
          <a:xfrm>
            <a:off x="441198" y="6340437"/>
            <a:ext cx="10912602" cy="369332"/>
          </a:xfrm>
          <a:prstGeom prst="rect">
            <a:avLst/>
          </a:prstGeom>
          <a:noFill/>
        </p:spPr>
        <p:txBody>
          <a:bodyPr wrap="square">
            <a:spAutoFit/>
          </a:bodyPr>
          <a:lstStyle/>
          <a:p>
            <a:r>
              <a:rPr lang="zh-TW" altLang="en-US" sz="1800" kern="150" dirty="0">
                <a:effectLst/>
                <a:ea typeface="標楷體" panose="03000509000000000000" pitchFamily="65" charset="-120"/>
                <a:cs typeface="Times New Roman" panose="02020603050405020304" pitchFamily="18" charset="0"/>
              </a:rPr>
              <a:t>請</a:t>
            </a:r>
            <a:r>
              <a:rPr lang="zh-TW" altLang="zh-TW" sz="1800" kern="150" dirty="0">
                <a:effectLst/>
                <a:ea typeface="標楷體" panose="03000509000000000000" pitchFamily="65" charset="-120"/>
                <a:cs typeface="Times New Roman" panose="02020603050405020304" pitchFamily="18" charset="0"/>
              </a:rPr>
              <a:t>視</a:t>
            </a:r>
            <a:r>
              <a:rPr lang="zh-TW" altLang="en-US" kern="150" dirty="0">
                <a:ea typeface="標楷體" panose="03000509000000000000" pitchFamily="65" charset="-120"/>
                <a:cs typeface="Times New Roman" panose="02020603050405020304" pitchFamily="18" charset="0"/>
              </a:rPr>
              <a:t>各</a:t>
            </a:r>
            <a:r>
              <a:rPr lang="zh-TW" altLang="en-US" sz="1800" kern="150" dirty="0">
                <a:effectLst/>
                <a:ea typeface="標楷體" panose="03000509000000000000" pitchFamily="65" charset="-120"/>
                <a:cs typeface="Times New Roman" panose="02020603050405020304" pitchFamily="18" charset="0"/>
              </a:rPr>
              <a:t>案</a:t>
            </a:r>
            <a:r>
              <a:rPr lang="zh-TW" altLang="zh-TW" sz="1800" kern="150" dirty="0">
                <a:effectLst/>
                <a:ea typeface="標楷體" panose="03000509000000000000" pitchFamily="65" charset="-120"/>
                <a:cs typeface="Times New Roman" panose="02020603050405020304" pitchFamily="18" charset="0"/>
              </a:rPr>
              <a:t>辦理進度，彙整已採購決標之學校，每月定期函報</a:t>
            </a:r>
            <a:r>
              <a:rPr lang="zh-TW" altLang="en-US" sz="1800" kern="150" dirty="0">
                <a:effectLst/>
                <a:ea typeface="標楷體" panose="03000509000000000000" pitchFamily="65" charset="-120"/>
                <a:cs typeface="Times New Roman" panose="02020603050405020304" pitchFamily="18" charset="0"/>
              </a:rPr>
              <a:t>國教</a:t>
            </a:r>
            <a:r>
              <a:rPr lang="zh-TW" altLang="zh-TW" sz="1800" kern="150" dirty="0">
                <a:effectLst/>
                <a:ea typeface="標楷體" panose="03000509000000000000" pitchFamily="65" charset="-120"/>
                <a:cs typeface="Times New Roman" panose="02020603050405020304" pitchFamily="18" charset="0"/>
              </a:rPr>
              <a:t>署辦理經費調整及請款作業。</a:t>
            </a:r>
            <a:endParaRPr lang="zh-TW" altLang="en-US" dirty="0"/>
          </a:p>
        </p:txBody>
      </p:sp>
    </p:spTree>
    <p:extLst>
      <p:ext uri="{BB962C8B-B14F-4D97-AF65-F5344CB8AC3E}">
        <p14:creationId xmlns:p14="http://schemas.microsoft.com/office/powerpoint/2010/main" val="6973248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字方塊 14">
            <a:extLst>
              <a:ext uri="{FF2B5EF4-FFF2-40B4-BE49-F238E27FC236}">
                <a16:creationId xmlns:a16="http://schemas.microsoft.com/office/drawing/2014/main" id="{A175A637-3FAC-4FEE-9F5D-F96D37ABF3B5}"/>
              </a:ext>
            </a:extLst>
          </p:cNvPr>
          <p:cNvSpPr txBox="1"/>
          <p:nvPr/>
        </p:nvSpPr>
        <p:spPr>
          <a:xfrm>
            <a:off x="5396035" y="1018243"/>
            <a:ext cx="6454899" cy="1233697"/>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經費統籌運用</a:t>
            </a:r>
          </a:p>
        </p:txBody>
      </p:sp>
      <p:sp>
        <p:nvSpPr>
          <p:cNvPr id="16" name="文字方塊 15">
            <a:extLst>
              <a:ext uri="{FF2B5EF4-FFF2-40B4-BE49-F238E27FC236}">
                <a16:creationId xmlns:a16="http://schemas.microsoft.com/office/drawing/2014/main" id="{F566E610-A335-400E-B356-C1C80DFA748F}"/>
              </a:ext>
            </a:extLst>
          </p:cNvPr>
          <p:cNvSpPr txBox="1"/>
          <p:nvPr/>
        </p:nvSpPr>
        <p:spPr>
          <a:xfrm>
            <a:off x="5396034" y="2261269"/>
            <a:ext cx="6454898" cy="4325827"/>
          </a:xfrm>
          <a:prstGeom prst="rect">
            <a:avLst/>
          </a:prstGeom>
          <a:solidFill>
            <a:srgbClr val="CDD9D5"/>
          </a:solidFill>
        </p:spPr>
        <p:txBody>
          <a:bodyPr wrap="square" lIns="180000" tIns="108000" rIns="180000" bIns="108000" rtlCol="0" anchor="t" anchorCtr="1">
            <a:noAutofit/>
          </a:bodyPr>
          <a:lstStyle/>
          <a:p>
            <a:pPr marL="342900" indent="-288000">
              <a:lnSpc>
                <a:spcPts val="38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同一核定表內補助經費賸餘與不足學校之間得相互流用，惟以總額度不變為前提。</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8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當年度已採購決標的計畫結餘款亦得調整支應因物價變動而無法決標案件。</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8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若窒礙難行，請主動提出撤案，並將該校補助經費調整予同一核定表內他校使用，註銷案件請於下年度重提申請。</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上述補助學校名單及經費調整，應函報國教署辦理。</a:t>
            </a:r>
          </a:p>
        </p:txBody>
      </p:sp>
      <p:sp>
        <p:nvSpPr>
          <p:cNvPr id="11" name="文字方塊 10">
            <a:extLst>
              <a:ext uri="{FF2B5EF4-FFF2-40B4-BE49-F238E27FC236}">
                <a16:creationId xmlns:a16="http://schemas.microsoft.com/office/drawing/2014/main" id="{14BC0A00-DEA3-406C-9906-47C559AF6B88}"/>
              </a:ext>
            </a:extLst>
          </p:cNvPr>
          <p:cNvSpPr txBox="1"/>
          <p:nvPr/>
        </p:nvSpPr>
        <p:spPr>
          <a:xfrm>
            <a:off x="341064" y="1028084"/>
            <a:ext cx="2340000" cy="1233697"/>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遵循設計規範</a:t>
            </a:r>
          </a:p>
        </p:txBody>
      </p:sp>
      <p:sp>
        <p:nvSpPr>
          <p:cNvPr id="12" name="文字方塊 11">
            <a:extLst>
              <a:ext uri="{FF2B5EF4-FFF2-40B4-BE49-F238E27FC236}">
                <a16:creationId xmlns:a16="http://schemas.microsoft.com/office/drawing/2014/main" id="{DA0ACDA1-F857-458D-BC1D-988B08693CF8}"/>
              </a:ext>
            </a:extLst>
          </p:cNvPr>
          <p:cNvSpPr txBox="1"/>
          <p:nvPr/>
        </p:nvSpPr>
        <p:spPr>
          <a:xfrm>
            <a:off x="341063" y="2261269"/>
            <a:ext cx="2340000" cy="4325827"/>
          </a:xfrm>
          <a:prstGeom prst="rect">
            <a:avLst/>
          </a:prstGeom>
          <a:solidFill>
            <a:srgbClr val="CDD9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建請參閱及遵循內政部國土管理署最新修訂之「建築物無障礙設施設計規範」，以符合行動不便者實際需求。</a:t>
            </a:r>
          </a:p>
        </p:txBody>
      </p:sp>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25</a:t>
            </a:fld>
            <a:endParaRPr lang="zh-TW" altLang="en-US"/>
          </a:p>
        </p:txBody>
      </p:sp>
      <p:sp>
        <p:nvSpPr>
          <p:cNvPr id="3" name="文本框 1">
            <a:extLst>
              <a:ext uri="{FF2B5EF4-FFF2-40B4-BE49-F238E27FC236}">
                <a16:creationId xmlns:a16="http://schemas.microsoft.com/office/drawing/2014/main" id="{AFA2BADB-FC52-49F1-B6E6-F075A4BC29A1}"/>
              </a:ext>
            </a:extLst>
          </p:cNvPr>
          <p:cNvSpPr txBox="1"/>
          <p:nvPr/>
        </p:nvSpPr>
        <p:spPr>
          <a:xfrm>
            <a:off x="0" y="270904"/>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相關執行要求</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EBDFFA93-E1E7-463C-8CB9-40D744D77955}"/>
              </a:ext>
            </a:extLst>
          </p:cNvPr>
          <p:cNvSpPr txBox="1"/>
          <p:nvPr/>
        </p:nvSpPr>
        <p:spPr>
          <a:xfrm>
            <a:off x="2868550" y="1018244"/>
            <a:ext cx="2340000" cy="123369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規劃設計資格</a:t>
            </a:r>
          </a:p>
        </p:txBody>
      </p:sp>
      <p:sp>
        <p:nvSpPr>
          <p:cNvPr id="14" name="文字方塊 13">
            <a:extLst>
              <a:ext uri="{FF2B5EF4-FFF2-40B4-BE49-F238E27FC236}">
                <a16:creationId xmlns:a16="http://schemas.microsoft.com/office/drawing/2014/main" id="{741FF09A-B723-4AB2-9C0D-385ECFD21F21}"/>
              </a:ext>
            </a:extLst>
          </p:cNvPr>
          <p:cNvSpPr txBox="1"/>
          <p:nvPr/>
        </p:nvSpPr>
        <p:spPr>
          <a:xfrm>
            <a:off x="2868549" y="2261269"/>
            <a:ext cx="2340000" cy="4325827"/>
          </a:xfrm>
          <a:prstGeom prst="rect">
            <a:avLst/>
          </a:prstGeom>
          <a:solidFill>
            <a:srgbClr val="E7D7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應確認承攬的規劃設計者具備內政部國土管理署「建築物設置無障礙設施設備勘檢人員培訓講習」之證書。</a:t>
            </a:r>
          </a:p>
        </p:txBody>
      </p:sp>
    </p:spTree>
    <p:extLst>
      <p:ext uri="{BB962C8B-B14F-4D97-AF65-F5344CB8AC3E}">
        <p14:creationId xmlns:p14="http://schemas.microsoft.com/office/powerpoint/2010/main" val="25297453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FB8745F-0F9D-4C28-8E47-6BECC64CD031}"/>
              </a:ext>
            </a:extLst>
          </p:cNvPr>
          <p:cNvSpPr>
            <a:spLocks noGrp="1"/>
          </p:cNvSpPr>
          <p:nvPr>
            <p:ph type="sldNum" sz="quarter" idx="10"/>
          </p:nvPr>
        </p:nvSpPr>
        <p:spPr/>
        <p:txBody>
          <a:bodyPr/>
          <a:lstStyle/>
          <a:p>
            <a:fld id="{6D13CB60-AA2C-49BB-811D-0C1E4460E9F3}" type="slidenum">
              <a:rPr lang="zh-TW" altLang="en-US" smtClean="0"/>
              <a:t>26</a:t>
            </a:fld>
            <a:endParaRPr lang="zh-TW" altLang="en-US"/>
          </a:p>
        </p:txBody>
      </p:sp>
      <p:sp>
        <p:nvSpPr>
          <p:cNvPr id="4" name="文本框 1">
            <a:extLst>
              <a:ext uri="{FF2B5EF4-FFF2-40B4-BE49-F238E27FC236}">
                <a16:creationId xmlns:a16="http://schemas.microsoft.com/office/drawing/2014/main" id="{EB9EE77F-35D0-4EF1-8986-D339EBBCA755}"/>
              </a:ext>
            </a:extLst>
          </p:cNvPr>
          <p:cNvSpPr txBox="1"/>
          <p:nvPr/>
        </p:nvSpPr>
        <p:spPr>
          <a:xfrm>
            <a:off x="0" y="270904"/>
            <a:ext cx="12192000" cy="624794"/>
          </a:xfrm>
          <a:prstGeom prst="rect">
            <a:avLst/>
          </a:prstGeom>
          <a:noFill/>
        </p:spPr>
        <p:txBody>
          <a:bodyPr wrap="square" rtlCol="0">
            <a:noAutofit/>
          </a:bodyPr>
          <a:lstStyle/>
          <a:p>
            <a:pPr algn="ctr"/>
            <a:r>
              <a:rPr kumimoji="1"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 建議之積極作為 </a:t>
            </a:r>
            <a:r>
              <a:rPr kumimoji="1"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7D964513-67AE-4E28-A4AD-F0A7207F772C}"/>
              </a:ext>
            </a:extLst>
          </p:cNvPr>
          <p:cNvGrpSpPr/>
          <p:nvPr/>
        </p:nvGrpSpPr>
        <p:grpSpPr>
          <a:xfrm>
            <a:off x="341063" y="1018243"/>
            <a:ext cx="11509870" cy="4944059"/>
            <a:chOff x="341063" y="1331708"/>
            <a:chExt cx="11509870" cy="4944059"/>
          </a:xfrm>
        </p:grpSpPr>
        <p:sp>
          <p:nvSpPr>
            <p:cNvPr id="23" name="文字方塊 22">
              <a:extLst>
                <a:ext uri="{FF2B5EF4-FFF2-40B4-BE49-F238E27FC236}">
                  <a16:creationId xmlns:a16="http://schemas.microsoft.com/office/drawing/2014/main" id="{C937C862-EA9C-4379-BC32-4CE11E028730}"/>
                </a:ext>
              </a:extLst>
            </p:cNvPr>
            <p:cNvSpPr txBox="1"/>
            <p:nvPr/>
          </p:nvSpPr>
          <p:spPr>
            <a:xfrm>
              <a:off x="341064" y="1341550"/>
              <a:ext cx="2160000" cy="123369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前 置 作 業</a:t>
              </a:r>
            </a:p>
          </p:txBody>
        </p:sp>
        <p:sp>
          <p:nvSpPr>
            <p:cNvPr id="24" name="文字方塊 23">
              <a:extLst>
                <a:ext uri="{FF2B5EF4-FFF2-40B4-BE49-F238E27FC236}">
                  <a16:creationId xmlns:a16="http://schemas.microsoft.com/office/drawing/2014/main" id="{75B5D6D6-1FCB-46C9-8C2F-737478CD16C4}"/>
                </a:ext>
              </a:extLst>
            </p:cNvPr>
            <p:cNvSpPr txBox="1"/>
            <p:nvPr/>
          </p:nvSpPr>
          <p:spPr>
            <a:xfrm>
              <a:off x="341063" y="2574734"/>
              <a:ext cx="2160000" cy="3701033"/>
            </a:xfrm>
            <a:prstGeom prst="rect">
              <a:avLst/>
            </a:prstGeom>
            <a:solidFill>
              <a:srgbClr val="E7D7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申請前，確實了解學校需求與問題，針對待補助學校先行召開會議，說明流程與原則。</a:t>
              </a:r>
            </a:p>
          </p:txBody>
        </p:sp>
        <p:sp>
          <p:nvSpPr>
            <p:cNvPr id="25" name="文字方塊 24">
              <a:extLst>
                <a:ext uri="{FF2B5EF4-FFF2-40B4-BE49-F238E27FC236}">
                  <a16:creationId xmlns:a16="http://schemas.microsoft.com/office/drawing/2014/main" id="{DEDE78F4-7CAE-4F21-B9E9-C393BC3B704A}"/>
                </a:ext>
              </a:extLst>
            </p:cNvPr>
            <p:cNvSpPr txBox="1"/>
            <p:nvPr/>
          </p:nvSpPr>
          <p:spPr>
            <a:xfrm>
              <a:off x="2678531" y="1341549"/>
              <a:ext cx="2160000" cy="1233697"/>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預 先 準 備</a:t>
              </a:r>
            </a:p>
          </p:txBody>
        </p:sp>
        <p:sp>
          <p:nvSpPr>
            <p:cNvPr id="26" name="文字方塊 25">
              <a:extLst>
                <a:ext uri="{FF2B5EF4-FFF2-40B4-BE49-F238E27FC236}">
                  <a16:creationId xmlns:a16="http://schemas.microsoft.com/office/drawing/2014/main" id="{08800E51-F797-4915-AA2B-375C26A737A9}"/>
                </a:ext>
              </a:extLst>
            </p:cNvPr>
            <p:cNvSpPr txBox="1"/>
            <p:nvPr/>
          </p:nvSpPr>
          <p:spPr>
            <a:xfrm>
              <a:off x="2678530" y="2574734"/>
              <a:ext cx="2160000" cy="3701033"/>
            </a:xfrm>
            <a:prstGeom prst="rect">
              <a:avLst/>
            </a:prstGeom>
            <a:solidFill>
              <a:srgbClr val="CDD9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彙整學校的需求經費後，預先匡列預算，並於等待核定期間，先行準備採購招標相關事宜。</a:t>
              </a:r>
            </a:p>
          </p:txBody>
        </p:sp>
        <p:sp>
          <p:nvSpPr>
            <p:cNvPr id="27" name="文字方塊 26">
              <a:extLst>
                <a:ext uri="{FF2B5EF4-FFF2-40B4-BE49-F238E27FC236}">
                  <a16:creationId xmlns:a16="http://schemas.microsoft.com/office/drawing/2014/main" id="{1C0FEEA1-5618-485A-9E5D-62E145B96ABB}"/>
                </a:ext>
              </a:extLst>
            </p:cNvPr>
            <p:cNvSpPr txBox="1"/>
            <p:nvPr/>
          </p:nvSpPr>
          <p:spPr>
            <a:xfrm>
              <a:off x="5015998" y="1331709"/>
              <a:ext cx="2160000" cy="123369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即 刻 聯 繫 </a:t>
              </a:r>
            </a:p>
          </p:txBody>
        </p:sp>
        <p:sp>
          <p:nvSpPr>
            <p:cNvPr id="28" name="文字方塊 27">
              <a:extLst>
                <a:ext uri="{FF2B5EF4-FFF2-40B4-BE49-F238E27FC236}">
                  <a16:creationId xmlns:a16="http://schemas.microsoft.com/office/drawing/2014/main" id="{0283B6FB-7C11-4AF9-B77A-1B29AA33D950}"/>
                </a:ext>
              </a:extLst>
            </p:cNvPr>
            <p:cNvSpPr txBox="1"/>
            <p:nvPr/>
          </p:nvSpPr>
          <p:spPr>
            <a:xfrm>
              <a:off x="5015997" y="2574734"/>
              <a:ext cx="2160000" cy="3701033"/>
            </a:xfrm>
            <a:prstGeom prst="rect">
              <a:avLst/>
            </a:prstGeom>
            <a:solidFill>
              <a:srgbClr val="E7D7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與受補助學校建立</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Line</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群組，關於公告事項、執行問題及進度落後狀況等，得立即宣布與溝通。</a:t>
              </a:r>
            </a:p>
          </p:txBody>
        </p:sp>
        <p:sp>
          <p:nvSpPr>
            <p:cNvPr id="29" name="文字方塊 28">
              <a:extLst>
                <a:ext uri="{FF2B5EF4-FFF2-40B4-BE49-F238E27FC236}">
                  <a16:creationId xmlns:a16="http://schemas.microsoft.com/office/drawing/2014/main" id="{C160EF0E-4290-48E7-95D4-DBEFFF4CFF9F}"/>
                </a:ext>
              </a:extLst>
            </p:cNvPr>
            <p:cNvSpPr txBox="1"/>
            <p:nvPr/>
          </p:nvSpPr>
          <p:spPr>
            <a:xfrm>
              <a:off x="7353465" y="1331708"/>
              <a:ext cx="2160000" cy="1233697"/>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擬 定 期 限</a:t>
              </a:r>
            </a:p>
          </p:txBody>
        </p:sp>
        <p:sp>
          <p:nvSpPr>
            <p:cNvPr id="30" name="文字方塊 29">
              <a:extLst>
                <a:ext uri="{FF2B5EF4-FFF2-40B4-BE49-F238E27FC236}">
                  <a16:creationId xmlns:a16="http://schemas.microsoft.com/office/drawing/2014/main" id="{5CF59FED-3EB1-4706-A9EC-EC69B94DDA52}"/>
                </a:ext>
              </a:extLst>
            </p:cNvPr>
            <p:cNvSpPr txBox="1"/>
            <p:nvPr/>
          </p:nvSpPr>
          <p:spPr>
            <a:xfrm>
              <a:off x="7353464" y="2574734"/>
              <a:ext cx="2160000" cy="3701033"/>
            </a:xfrm>
            <a:prstGeom prst="rect">
              <a:avLst/>
            </a:prstGeom>
            <a:solidFill>
              <a:srgbClr val="CDD9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給予學校的核定公函，明確註明當年度應完成的工作期程。並指導學校執行內容及告知國教署列管之執行進度。</a:t>
              </a:r>
            </a:p>
          </p:txBody>
        </p:sp>
        <p:sp>
          <p:nvSpPr>
            <p:cNvPr id="31" name="文字方塊 30">
              <a:extLst>
                <a:ext uri="{FF2B5EF4-FFF2-40B4-BE49-F238E27FC236}">
                  <a16:creationId xmlns:a16="http://schemas.microsoft.com/office/drawing/2014/main" id="{EB4F618D-DA7B-43F5-810D-38CDA98C8647}"/>
                </a:ext>
              </a:extLst>
            </p:cNvPr>
            <p:cNvSpPr txBox="1"/>
            <p:nvPr/>
          </p:nvSpPr>
          <p:spPr>
            <a:xfrm>
              <a:off x="9690933" y="1331708"/>
              <a:ext cx="2160000" cy="123369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輔 導 控 管</a:t>
              </a:r>
            </a:p>
          </p:txBody>
        </p:sp>
        <p:sp>
          <p:nvSpPr>
            <p:cNvPr id="32" name="文字方塊 31">
              <a:extLst>
                <a:ext uri="{FF2B5EF4-FFF2-40B4-BE49-F238E27FC236}">
                  <a16:creationId xmlns:a16="http://schemas.microsoft.com/office/drawing/2014/main" id="{FC85C002-A953-4AB4-A45A-B8B8D11E79B8}"/>
                </a:ext>
              </a:extLst>
            </p:cNvPr>
            <p:cNvSpPr txBox="1"/>
            <p:nvPr/>
          </p:nvSpPr>
          <p:spPr>
            <a:xfrm>
              <a:off x="9690932" y="2574734"/>
              <a:ext cx="2160000" cy="3701033"/>
            </a:xfrm>
            <a:prstGeom prst="rect">
              <a:avLst/>
            </a:prstGeom>
            <a:solidFill>
              <a:srgbClr val="E7D7D5"/>
            </a:solidFill>
          </p:spPr>
          <p:txBody>
            <a:bodyPr wrap="square" lIns="108000" tIns="108000" rIns="108000" bIns="108000" rtlCol="0" anchor="t" anchorCtr="1">
              <a:noAutofit/>
            </a:bodyPr>
            <a:lstStyle/>
            <a:p>
              <a:pPr>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每月召開所有受補助學校列管會議，主動了解學校落後情形並積極輔導與協助。</a:t>
              </a:r>
            </a:p>
          </p:txBody>
        </p:sp>
      </p:grpSp>
      <p:sp>
        <p:nvSpPr>
          <p:cNvPr id="33" name="文本框 12">
            <a:extLst>
              <a:ext uri="{FF2B5EF4-FFF2-40B4-BE49-F238E27FC236}">
                <a16:creationId xmlns:a16="http://schemas.microsoft.com/office/drawing/2014/main" id="{7794DED0-5E93-4839-968F-2F09E904F6A4}"/>
              </a:ext>
            </a:extLst>
          </p:cNvPr>
          <p:cNvSpPr txBox="1"/>
          <p:nvPr/>
        </p:nvSpPr>
        <p:spPr>
          <a:xfrm>
            <a:off x="374352" y="6221961"/>
            <a:ext cx="6604945" cy="518160"/>
          </a:xfrm>
          <a:prstGeom prst="rect">
            <a:avLst/>
          </a:prstGeom>
          <a:noFill/>
        </p:spPr>
        <p:txBody>
          <a:bodyPr wrap="square" rtlCol="0">
            <a:normAutofit/>
          </a:bodyPr>
          <a:lstStyle/>
          <a:p>
            <a:r>
              <a:rPr kumimoji="1" lang="zh-TW" altLang="en-US" dirty="0">
                <a:solidFill>
                  <a:schemeClr val="bg1">
                    <a:lumMod val="50000"/>
                  </a:schemeClr>
                </a:solidFill>
                <a:latin typeface="微軟正黑體" panose="020B0604030504040204" pitchFamily="34" charset="-120"/>
                <a:ea typeface="微軟正黑體" panose="020B0604030504040204" pitchFamily="34" charset="-120"/>
              </a:rPr>
              <a:t>* 執行率佳地方政府分享之彙整</a:t>
            </a:r>
            <a:endParaRPr kumimoji="1" lang="zh-TW" altLang="zh-TW"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43607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1541CFB-B35F-7344-B8D8-D903067A74F8}"/>
              </a:ext>
            </a:extLst>
          </p:cNvPr>
          <p:cNvSpPr txBox="1"/>
          <p:nvPr/>
        </p:nvSpPr>
        <p:spPr>
          <a:xfrm>
            <a:off x="0" y="2161392"/>
            <a:ext cx="8516471" cy="1005840"/>
          </a:xfrm>
          <a:prstGeom prst="rect">
            <a:avLst/>
          </a:prstGeom>
          <a:noFill/>
        </p:spPr>
        <p:txBody>
          <a:bodyPr wrap="square" rtlCol="0">
            <a:normAutofit/>
          </a:bodyPr>
          <a:lstStyle/>
          <a:p>
            <a:pPr algn="ctr"/>
            <a:r>
              <a:rPr kumimoji="1" lang="zh-TW" altLang="en-US" sz="3600" dirty="0">
                <a:solidFill>
                  <a:schemeClr val="tx1">
                    <a:lumMod val="75000"/>
                    <a:lumOff val="25000"/>
                  </a:schemeClr>
                </a:solidFill>
                <a:latin typeface="微軟正黑體" panose="020B0604030504040204" pitchFamily="34" charset="-120"/>
                <a:ea typeface="微軟正黑體" panose="020B0604030504040204" pitchFamily="34" charset="-120"/>
              </a:rPr>
              <a:t>簡</a:t>
            </a:r>
            <a:r>
              <a:rPr kumimoji="1" lang="zh-TW" altLang="zh-TW" sz="3600" dirty="0">
                <a:solidFill>
                  <a:schemeClr val="tx1">
                    <a:lumMod val="75000"/>
                    <a:lumOff val="25000"/>
                  </a:schemeClr>
                </a:solidFill>
                <a:latin typeface="微軟正黑體" panose="020B0604030504040204" pitchFamily="34" charset="-120"/>
                <a:ea typeface="微軟正黑體" panose="020B0604030504040204" pitchFamily="34" charset="-120"/>
              </a:rPr>
              <a:t>報結束</a:t>
            </a:r>
          </a:p>
        </p:txBody>
      </p:sp>
      <p:grpSp>
        <p:nvGrpSpPr>
          <p:cNvPr id="5" name="群組 4">
            <a:extLst>
              <a:ext uri="{FF2B5EF4-FFF2-40B4-BE49-F238E27FC236}">
                <a16:creationId xmlns:a16="http://schemas.microsoft.com/office/drawing/2014/main" id="{A08DD45B-01FA-4725-8457-8BB272CAB544}"/>
              </a:ext>
            </a:extLst>
          </p:cNvPr>
          <p:cNvGrpSpPr/>
          <p:nvPr/>
        </p:nvGrpSpPr>
        <p:grpSpPr>
          <a:xfrm>
            <a:off x="2042247" y="3341761"/>
            <a:ext cx="4431976" cy="492177"/>
            <a:chOff x="323528" y="3795886"/>
            <a:chExt cx="4431976" cy="492177"/>
          </a:xfrm>
        </p:grpSpPr>
        <p:pic>
          <p:nvPicPr>
            <p:cNvPr id="6" name="圖片 5">
              <a:extLst>
                <a:ext uri="{FF2B5EF4-FFF2-40B4-BE49-F238E27FC236}">
                  <a16:creationId xmlns:a16="http://schemas.microsoft.com/office/drawing/2014/main" id="{32004BB0-8D10-4356-818E-6416A75262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4311"/>
            <a:stretch/>
          </p:blipFill>
          <p:spPr>
            <a:xfrm>
              <a:off x="323528" y="3795886"/>
              <a:ext cx="395610" cy="492177"/>
            </a:xfrm>
            <a:prstGeom prst="rect">
              <a:avLst/>
            </a:prstGeom>
          </p:spPr>
        </p:pic>
        <p:sp>
          <p:nvSpPr>
            <p:cNvPr id="7" name="文字方塊 6">
              <a:extLst>
                <a:ext uri="{FF2B5EF4-FFF2-40B4-BE49-F238E27FC236}">
                  <a16:creationId xmlns:a16="http://schemas.microsoft.com/office/drawing/2014/main" id="{FE088D7B-7011-4BCB-A4A9-22E5737C255B}"/>
                </a:ext>
              </a:extLst>
            </p:cNvPr>
            <p:cNvSpPr txBox="1"/>
            <p:nvPr/>
          </p:nvSpPr>
          <p:spPr>
            <a:xfrm>
              <a:off x="681291" y="3895780"/>
              <a:ext cx="2018501" cy="292388"/>
            </a:xfrm>
            <a:prstGeom prst="rect">
              <a:avLst/>
            </a:prstGeom>
            <a:noFill/>
          </p:spPr>
          <p:txBody>
            <a:bodyPr wrap="none" rtlCol="0">
              <a:spAutoFit/>
            </a:bodyPr>
            <a:lstStyle/>
            <a:p>
              <a:r>
                <a:rPr lang="zh-TW" altLang="en-US" sz="1300" dirty="0">
                  <a:solidFill>
                    <a:schemeClr val="tx2">
                      <a:lumMod val="75000"/>
                    </a:schemeClr>
                  </a:solidFill>
                  <a:latin typeface="微軟正黑體" panose="020B0604030504040204" pitchFamily="34" charset="-120"/>
                  <a:ea typeface="微軟正黑體" panose="020B0604030504040204" pitchFamily="34" charset="-120"/>
                </a:rPr>
                <a:t>教育部國民及學前教育署</a:t>
              </a:r>
            </a:p>
          </p:txBody>
        </p:sp>
        <p:pic>
          <p:nvPicPr>
            <p:cNvPr id="8" name="圖片 7">
              <a:extLst>
                <a:ext uri="{FF2B5EF4-FFF2-40B4-BE49-F238E27FC236}">
                  <a16:creationId xmlns:a16="http://schemas.microsoft.com/office/drawing/2014/main" id="{9341E8B9-3B08-4393-9B9B-64483CAE5E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321" r="35040"/>
            <a:stretch/>
          </p:blipFill>
          <p:spPr>
            <a:xfrm>
              <a:off x="2886416" y="3795886"/>
              <a:ext cx="350724" cy="492177"/>
            </a:xfrm>
            <a:prstGeom prst="rect">
              <a:avLst/>
            </a:prstGeom>
          </p:spPr>
        </p:pic>
        <p:sp>
          <p:nvSpPr>
            <p:cNvPr id="9" name="文字方塊 8">
              <a:extLst>
                <a:ext uri="{FF2B5EF4-FFF2-40B4-BE49-F238E27FC236}">
                  <a16:creationId xmlns:a16="http://schemas.microsoft.com/office/drawing/2014/main" id="{AF616F75-030C-47FA-A089-73D376CAC97D}"/>
                </a:ext>
              </a:extLst>
            </p:cNvPr>
            <p:cNvSpPr txBox="1"/>
            <p:nvPr/>
          </p:nvSpPr>
          <p:spPr>
            <a:xfrm>
              <a:off x="3237140" y="3895780"/>
              <a:ext cx="1518364" cy="292388"/>
            </a:xfrm>
            <a:prstGeom prst="rect">
              <a:avLst/>
            </a:prstGeom>
            <a:noFill/>
          </p:spPr>
          <p:txBody>
            <a:bodyPr wrap="none" rtlCol="0">
              <a:spAutoFit/>
            </a:bodyPr>
            <a:lstStyle/>
            <a:p>
              <a:r>
                <a:rPr lang="zh-TW" altLang="en-US" sz="1300" dirty="0">
                  <a:solidFill>
                    <a:schemeClr val="tx2">
                      <a:lumMod val="75000"/>
                    </a:schemeClr>
                  </a:solidFill>
                  <a:latin typeface="微軟正黑體" panose="020B0604030504040204" pitchFamily="34" charset="-120"/>
                  <a:ea typeface="微軟正黑體" panose="020B0604030504040204" pitchFamily="34" charset="-120"/>
                </a:rPr>
                <a:t>國立雲林科技大學</a:t>
              </a:r>
            </a:p>
          </p:txBody>
        </p:sp>
      </p:grpSp>
    </p:spTree>
    <p:extLst>
      <p:ext uri="{BB962C8B-B14F-4D97-AF65-F5344CB8AC3E}">
        <p14:creationId xmlns:p14="http://schemas.microsoft.com/office/powerpoint/2010/main" val="14974055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9" name="投影片編號版面配置區 8">
            <a:extLst>
              <a:ext uri="{FF2B5EF4-FFF2-40B4-BE49-F238E27FC236}">
                <a16:creationId xmlns:a16="http://schemas.microsoft.com/office/drawing/2014/main" id="{54F61560-951D-45DE-81A6-59FF08DB70A5}"/>
              </a:ext>
            </a:extLst>
          </p:cNvPr>
          <p:cNvSpPr>
            <a:spLocks noGrp="1"/>
          </p:cNvSpPr>
          <p:nvPr>
            <p:ph type="sldNum" sz="quarter" idx="10"/>
          </p:nvPr>
        </p:nvSpPr>
        <p:spPr/>
        <p:txBody>
          <a:bodyPr/>
          <a:lstStyle/>
          <a:p>
            <a:fld id="{6D13CB60-AA2C-49BB-811D-0C1E4460E9F3}" type="slidenum">
              <a:rPr lang="zh-TW" altLang="en-US" smtClean="0"/>
              <a:t>3</a:t>
            </a:fld>
            <a:endParaRPr lang="zh-TW" altLang="en-US"/>
          </a:p>
        </p:txBody>
      </p:sp>
      <p:sp>
        <p:nvSpPr>
          <p:cNvPr id="3" name="文本框 1">
            <a:extLst>
              <a:ext uri="{FF2B5EF4-FFF2-40B4-BE49-F238E27FC236}">
                <a16:creationId xmlns:a16="http://schemas.microsoft.com/office/drawing/2014/main" id="{35CE2726-453B-4797-BBB5-788313224197}"/>
              </a:ext>
            </a:extLst>
          </p:cNvPr>
          <p:cNvSpPr txBox="1"/>
          <p:nvPr/>
        </p:nvSpPr>
        <p:spPr>
          <a:xfrm>
            <a:off x="0" y="2786998"/>
            <a:ext cx="12192000" cy="835435"/>
          </a:xfrm>
          <a:prstGeom prst="rect">
            <a:avLst/>
          </a:prstGeom>
          <a:noFill/>
        </p:spPr>
        <p:txBody>
          <a:bodyPr wrap="square" rtlCol="0">
            <a:noAutofit/>
          </a:bodyPr>
          <a:lstStyle/>
          <a:p>
            <a:pPr algn="ctr"/>
            <a:r>
              <a:rPr kumimoji="1" lang="zh-TW" altLang="en-US" sz="4500" dirty="0">
                <a:solidFill>
                  <a:schemeClr val="tx1">
                    <a:lumMod val="75000"/>
                    <a:lumOff val="25000"/>
                  </a:schemeClr>
                </a:solidFill>
                <a:latin typeface="微軟正黑體" panose="020B0604030504040204" pitchFamily="34" charset="-120"/>
                <a:ea typeface="微軟正黑體" panose="020B0604030504040204" pitchFamily="34" charset="-120"/>
              </a:rPr>
              <a:t>壹、補助要點</a:t>
            </a:r>
            <a:endParaRPr kumimoji="1" lang="en-US" altLang="zh-CN" sz="45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944933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4</a:t>
            </a:fld>
            <a:endParaRPr lang="zh-TW" altLang="en-US"/>
          </a:p>
        </p:txBody>
      </p:sp>
      <p:sp>
        <p:nvSpPr>
          <p:cNvPr id="3" name="文本框 1">
            <a:extLst>
              <a:ext uri="{FF2B5EF4-FFF2-40B4-BE49-F238E27FC236}">
                <a16:creationId xmlns:a16="http://schemas.microsoft.com/office/drawing/2014/main" id="{86EBDEC1-A53A-4BEA-AB65-1729141CFEA4}"/>
              </a:ext>
            </a:extLst>
          </p:cNvPr>
          <p:cNvSpPr txBox="1"/>
          <p:nvPr/>
        </p:nvSpPr>
        <p:spPr>
          <a:xfrm>
            <a:off x="0" y="270904"/>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補助項目 與 申請類別</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20" name="群組 19">
            <a:extLst>
              <a:ext uri="{FF2B5EF4-FFF2-40B4-BE49-F238E27FC236}">
                <a16:creationId xmlns:a16="http://schemas.microsoft.com/office/drawing/2014/main" id="{EBAA2ADF-D851-47B0-BA10-18EBFD66B495}"/>
              </a:ext>
            </a:extLst>
          </p:cNvPr>
          <p:cNvGrpSpPr/>
          <p:nvPr/>
        </p:nvGrpSpPr>
        <p:grpSpPr>
          <a:xfrm>
            <a:off x="176881" y="1013095"/>
            <a:ext cx="11608606" cy="5844905"/>
            <a:chOff x="176881" y="1013095"/>
            <a:chExt cx="11608606" cy="5844905"/>
          </a:xfrm>
        </p:grpSpPr>
        <p:sp>
          <p:nvSpPr>
            <p:cNvPr id="4" name="內容版面配置區 8">
              <a:extLst>
                <a:ext uri="{FF2B5EF4-FFF2-40B4-BE49-F238E27FC236}">
                  <a16:creationId xmlns:a16="http://schemas.microsoft.com/office/drawing/2014/main" id="{33220A8D-BD99-4FC9-8DEC-2E3885FF210E}"/>
                </a:ext>
              </a:extLst>
            </p:cNvPr>
            <p:cNvSpPr txBox="1">
              <a:spLocks/>
            </p:cNvSpPr>
            <p:nvPr/>
          </p:nvSpPr>
          <p:spPr>
            <a:xfrm>
              <a:off x="677252" y="1013095"/>
              <a:ext cx="8308485" cy="624794"/>
            </a:xfrm>
            <a:prstGeom prst="rect">
              <a:avLst/>
            </a:prstGeom>
            <a:noFill/>
            <a:ln>
              <a:solidFill>
                <a:srgbClr val="C1928D"/>
              </a:solidFill>
            </a:ln>
          </p:spPr>
          <p:txBody>
            <a:bodyPr vert="horz" lIns="72000" tIns="72000" rIns="72000" bIns="72000" rtlCol="0" anchor="ctr" anchorCtr="0">
              <a:noAutofit/>
            </a:bodyPr>
            <a:lst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ct val="100000"/>
                </a:lnSpc>
                <a:spcBef>
                  <a:spcPts val="0"/>
                </a:spcBef>
                <a:buClrTx/>
                <a:buFont typeface="Wingdings" panose="05000000000000000000" pitchFamily="2" charset="2"/>
                <a:buNone/>
              </a:pPr>
              <a:r>
                <a:rPr lang="zh-TW" altLang="zh-TW" sz="2000" kern="150" dirty="0">
                  <a:latin typeface="微軟正黑體" panose="020B0604030504040204" pitchFamily="34" charset="-120"/>
                  <a:ea typeface="微軟正黑體" panose="020B0604030504040204" pitchFamily="34" charset="-120"/>
                  <a:cs typeface="Times New Roman" panose="02020603050405020304" pitchFamily="18" charset="0"/>
                </a:rPr>
                <a:t>校園內屬於「建築物無障礙設施設計規範」所包含之無障礙設施。</a:t>
              </a:r>
              <a:endParaRPr lang="zh-TW" altLang="en-US" sz="2000"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125974FE-41C6-499D-9189-8293202E30B6}"/>
                </a:ext>
              </a:extLst>
            </p:cNvPr>
            <p:cNvSpPr txBox="1"/>
            <p:nvPr/>
          </p:nvSpPr>
          <p:spPr>
            <a:xfrm>
              <a:off x="677252" y="1759093"/>
              <a:ext cx="8308484" cy="1490365"/>
            </a:xfrm>
            <a:prstGeom prst="rect">
              <a:avLst/>
            </a:prstGeom>
            <a:noFill/>
            <a:ln>
              <a:solidFill>
                <a:srgbClr val="C1928D"/>
              </a:solidFill>
            </a:ln>
          </p:spPr>
          <p:txBody>
            <a:bodyPr vert="horz" lIns="72000" tIns="72000" rIns="72000" bIns="72000" rtlCol="0" anchor="ctr" anchorCtr="0">
              <a:noAutofit/>
            </a:bodyPr>
            <a:lstStyle>
              <a:defPPr>
                <a:defRPr lang="zh-CN"/>
              </a:defPPr>
              <a:lvl1pPr marL="180000" indent="0">
                <a:lnSpc>
                  <a:spcPct val="100000"/>
                </a:lnSpc>
                <a:spcBef>
                  <a:spcPts val="0"/>
                </a:spcBef>
                <a:buClrTx/>
                <a:buFont typeface="Wingdings" panose="05000000000000000000" pitchFamily="2" charset="2"/>
                <a:buNone/>
                <a:defRPr sz="2000" kern="150" spc="150" baseline="0">
                  <a:latin typeface="微軟正黑體" panose="020B0604030504040204" pitchFamily="34" charset="-120"/>
                  <a:ea typeface="微軟正黑體" panose="020B0604030504040204" pitchFamily="34" charset="-120"/>
                  <a:cs typeface="Times New Roman" panose="02020603050405020304" pitchFamily="18" charset="0"/>
                </a:defRPr>
              </a:lvl1pPr>
              <a:lvl2pPr marL="685800" indent="-228600">
                <a:lnSpc>
                  <a:spcPct val="150000"/>
                </a:lnSpc>
                <a:spcBef>
                  <a:spcPts val="500"/>
                </a:spcBef>
                <a:buClr>
                  <a:schemeClr val="accent2"/>
                </a:buClr>
                <a:buFont typeface="Wingdings" panose="05000000000000000000" pitchFamily="2" charset="2"/>
                <a:buChar char="§"/>
                <a:defRPr sz="1500" spc="150" baseline="0">
                  <a:latin typeface="Microsoft JhengHei UI" panose="020B0604030504040204" pitchFamily="34" charset="-120"/>
                  <a:ea typeface="Microsoft JhengHei UI" panose="020B0604030504040204" pitchFamily="34" charset="-120"/>
                </a:defRPr>
              </a:lvl2pPr>
              <a:lvl3pPr marL="11430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3pPr>
              <a:lvl4pPr marL="16002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4pPr>
              <a:lvl5pPr marL="20574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lang="zh-TW" altLang="en-US" dirty="0"/>
                <a:t>符合「公立高級中等以下學校及特殊教育學校無障礙設施設備設置要點」之校園公共建築物與活動場所，應規劃、設置及改善的無障礙設施及設備。</a:t>
              </a:r>
            </a:p>
          </p:txBody>
        </p:sp>
        <p:sp>
          <p:nvSpPr>
            <p:cNvPr id="7" name="內容版面配置區 8">
              <a:extLst>
                <a:ext uri="{FF2B5EF4-FFF2-40B4-BE49-F238E27FC236}">
                  <a16:creationId xmlns:a16="http://schemas.microsoft.com/office/drawing/2014/main" id="{763D5921-BEDC-45B6-815A-88BB0008B32B}"/>
                </a:ext>
              </a:extLst>
            </p:cNvPr>
            <p:cNvSpPr txBox="1">
              <a:spLocks/>
            </p:cNvSpPr>
            <p:nvPr/>
          </p:nvSpPr>
          <p:spPr>
            <a:xfrm>
              <a:off x="176881" y="1013095"/>
              <a:ext cx="463752" cy="624794"/>
            </a:xfrm>
            <a:prstGeom prst="rect">
              <a:avLst/>
            </a:prstGeom>
            <a:solidFill>
              <a:srgbClr val="B7817B"/>
            </a:solidFill>
            <a:ln>
              <a:solidFill>
                <a:srgbClr val="B7817B"/>
              </a:solidFill>
            </a:ln>
          </p:spPr>
          <p:txBody>
            <a:bodyPr vert="horz" lIns="0" tIns="0" rIns="0" bIns="0" rtlCol="0" anchor="ctr" anchorCtr="0">
              <a:noAutofit/>
            </a:bodyPr>
            <a:lst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Tx/>
                <a:buFont typeface="Wingdings" panose="05000000000000000000" pitchFamily="2" charset="2"/>
                <a:buNone/>
              </a:pPr>
              <a:r>
                <a:rPr lang="en-US" altLang="zh-TW" sz="2000" b="1" kern="15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8" name="內容版面配置區 8">
              <a:extLst>
                <a:ext uri="{FF2B5EF4-FFF2-40B4-BE49-F238E27FC236}">
                  <a16:creationId xmlns:a16="http://schemas.microsoft.com/office/drawing/2014/main" id="{E3765E22-517B-422D-95CB-352FD5F38B4E}"/>
                </a:ext>
              </a:extLst>
            </p:cNvPr>
            <p:cNvSpPr txBox="1">
              <a:spLocks/>
            </p:cNvSpPr>
            <p:nvPr/>
          </p:nvSpPr>
          <p:spPr>
            <a:xfrm>
              <a:off x="176881" y="1759092"/>
              <a:ext cx="463752" cy="1490365"/>
            </a:xfrm>
            <a:prstGeom prst="rect">
              <a:avLst/>
            </a:prstGeom>
            <a:solidFill>
              <a:srgbClr val="B7817B"/>
            </a:solidFill>
            <a:ln>
              <a:solidFill>
                <a:srgbClr val="B7817B"/>
              </a:solidFill>
            </a:ln>
          </p:spPr>
          <p:txBody>
            <a:bodyPr vert="horz" lIns="0" tIns="0" rIns="0" bIns="0" rtlCol="0" anchor="ctr" anchorCtr="0">
              <a:noAutofit/>
            </a:bodyPr>
            <a:lst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Tx/>
                <a:buFont typeface="Wingdings" panose="05000000000000000000" pitchFamily="2" charset="2"/>
                <a:buNone/>
              </a:pPr>
              <a:r>
                <a:rPr lang="en-US" altLang="zh-TW" sz="2000" b="1" kern="15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9" name="內容版面配置區 8">
              <a:extLst>
                <a:ext uri="{FF2B5EF4-FFF2-40B4-BE49-F238E27FC236}">
                  <a16:creationId xmlns:a16="http://schemas.microsoft.com/office/drawing/2014/main" id="{C2E3AFB5-9F1E-4DF4-B9B8-FBCB872FB231}"/>
                </a:ext>
              </a:extLst>
            </p:cNvPr>
            <p:cNvSpPr txBox="1">
              <a:spLocks/>
            </p:cNvSpPr>
            <p:nvPr/>
          </p:nvSpPr>
          <p:spPr>
            <a:xfrm>
              <a:off x="677251" y="3370662"/>
              <a:ext cx="8308485" cy="3337638"/>
            </a:xfrm>
            <a:prstGeom prst="rect">
              <a:avLst/>
            </a:prstGeom>
            <a:noFill/>
            <a:ln>
              <a:solidFill>
                <a:srgbClr val="C1928D"/>
              </a:solidFill>
            </a:ln>
          </p:spPr>
          <p:txBody>
            <a:bodyPr vert="horz" lIns="72000" tIns="72000" rIns="72000" bIns="72000" rtlCol="0" anchor="ctr" anchorCtr="0">
              <a:noAutofit/>
            </a:bodyPr>
            <a:lstStyle>
              <a:defPPr>
                <a:defRPr lang="zh-CN"/>
              </a:defPPr>
              <a:lvl1pPr marL="180000" indent="0">
                <a:lnSpc>
                  <a:spcPct val="150000"/>
                </a:lnSpc>
                <a:spcBef>
                  <a:spcPts val="0"/>
                </a:spcBef>
                <a:buClrTx/>
                <a:buFont typeface="Wingdings" panose="05000000000000000000" pitchFamily="2" charset="2"/>
                <a:buNone/>
                <a:defRPr sz="2000" kern="150" spc="150" baseline="0">
                  <a:latin typeface="微軟正黑體" panose="020B0604030504040204" pitchFamily="34" charset="-120"/>
                  <a:ea typeface="微軟正黑體" panose="020B0604030504040204" pitchFamily="34" charset="-120"/>
                  <a:cs typeface="Times New Roman" panose="02020603050405020304" pitchFamily="18" charset="0"/>
                </a:defRPr>
              </a:lvl1pPr>
              <a:lvl2pPr marL="685800" indent="-228600">
                <a:lnSpc>
                  <a:spcPct val="150000"/>
                </a:lnSpc>
                <a:spcBef>
                  <a:spcPts val="500"/>
                </a:spcBef>
                <a:buClr>
                  <a:schemeClr val="accent2"/>
                </a:buClr>
                <a:buFont typeface="Wingdings" panose="05000000000000000000" pitchFamily="2" charset="2"/>
                <a:buChar char="§"/>
                <a:defRPr sz="1500" spc="150" baseline="0">
                  <a:latin typeface="Microsoft JhengHei UI" panose="020B0604030504040204" pitchFamily="34" charset="-120"/>
                  <a:ea typeface="Microsoft JhengHei UI" panose="020B0604030504040204" pitchFamily="34" charset="-120"/>
                </a:defRPr>
              </a:lvl2pPr>
              <a:lvl3pPr marL="11430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3pPr>
              <a:lvl4pPr marL="16002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4pPr>
              <a:lvl5pPr marL="20574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TW" altLang="en-US" dirty="0"/>
                <a:t>優先項目：</a:t>
              </a:r>
              <a:endParaRPr lang="en-US" altLang="zh-TW" dirty="0"/>
            </a:p>
            <a:p>
              <a:pPr marL="465750" indent="-288000">
                <a:buFont typeface="Wingdings" panose="05000000000000000000" pitchFamily="2" charset="2"/>
                <a:buChar char="Ø"/>
              </a:pPr>
              <a:r>
                <a:rPr lang="zh-TW" altLang="en-US" sz="1700" dirty="0"/>
                <a:t>通達各戶外活動場所之無障礙通路及保留行動不便者進出、停留與使用戶外活動場所之空間。</a:t>
              </a:r>
              <a:endParaRPr lang="en-US" altLang="zh-TW" sz="1700" dirty="0"/>
            </a:p>
            <a:p>
              <a:pPr marL="465750" indent="-288000">
                <a:buFont typeface="Wingdings" panose="05000000000000000000" pitchFamily="2" charset="2"/>
                <a:buChar char="Ø"/>
              </a:pPr>
              <a:r>
                <a:rPr lang="zh-TW" altLang="zh-TW" sz="1700" dirty="0"/>
                <a:t>供行動不便者主要使用之居室的出入口</a:t>
              </a:r>
              <a:r>
                <a:rPr lang="zh-TW" altLang="en-US" sz="1700" dirty="0"/>
                <a:t>。</a:t>
              </a:r>
              <a:endParaRPr lang="en-US" altLang="zh-TW" sz="1700" dirty="0"/>
            </a:p>
            <a:p>
              <a:pPr marL="465750" indent="-288000">
                <a:buFont typeface="Wingdings" panose="05000000000000000000" pitchFamily="2" charset="2"/>
                <a:buChar char="Ø"/>
              </a:pPr>
              <a:r>
                <a:rPr lang="zh-TW" altLang="zh-TW" sz="1700" dirty="0"/>
                <a:t>一般廁所內供國小低年級行動不便者使用之無障礙小便器</a:t>
              </a:r>
              <a:r>
                <a:rPr lang="zh-TW" altLang="en-US" sz="1700" dirty="0"/>
                <a:t>。</a:t>
              </a:r>
              <a:endParaRPr lang="en-US" altLang="zh-TW" sz="1700" dirty="0"/>
            </a:p>
            <a:p>
              <a:pPr marL="465750" indent="-288000">
                <a:buFont typeface="Wingdings" panose="05000000000000000000" pitchFamily="2" charset="2"/>
                <a:buChar char="Ø"/>
              </a:pPr>
              <a:r>
                <a:rPr lang="zh-TW" altLang="zh-TW" sz="1700" dirty="0"/>
                <a:t>供行動不便者上下升旗臺</a:t>
              </a:r>
              <a:r>
                <a:rPr lang="en-US" altLang="zh-TW" sz="1700" dirty="0"/>
                <a:t>(</a:t>
              </a:r>
              <a:r>
                <a:rPr lang="zh-TW" altLang="zh-TW" sz="1700" dirty="0"/>
                <a:t>舊稱司令臺</a:t>
              </a:r>
              <a:r>
                <a:rPr lang="en-US" altLang="zh-TW" sz="1700" dirty="0"/>
                <a:t>)</a:t>
              </a:r>
              <a:r>
                <a:rPr lang="zh-TW" altLang="zh-TW" sz="1700" dirty="0"/>
                <a:t>、集會臺、室外表演舞臺及公共建築物室內空間舞臺之無障礙通路</a:t>
              </a:r>
              <a:r>
                <a:rPr lang="zh-TW" altLang="en-US" sz="1700" dirty="0"/>
                <a:t>。</a:t>
              </a:r>
              <a:endParaRPr lang="en-US" altLang="zh-TW" sz="1700" dirty="0"/>
            </a:p>
            <a:p>
              <a:pPr marL="465750" indent="-288000">
                <a:buFont typeface="Wingdings" panose="05000000000000000000" pitchFamily="2" charset="2"/>
                <a:buChar char="Ø"/>
              </a:pPr>
              <a:r>
                <a:rPr lang="zh-TW" altLang="zh-TW" sz="1700" dirty="0"/>
                <a:t>應設置的無障礙標誌與地圖</a:t>
              </a:r>
              <a:r>
                <a:rPr lang="zh-TW" altLang="en-US" sz="1700" dirty="0"/>
                <a:t>。</a:t>
              </a:r>
              <a:endParaRPr lang="en-US" altLang="zh-TW" sz="1700" dirty="0"/>
            </a:p>
          </p:txBody>
        </p:sp>
        <p:sp>
          <p:nvSpPr>
            <p:cNvPr id="10" name="內容版面配置區 8">
              <a:extLst>
                <a:ext uri="{FF2B5EF4-FFF2-40B4-BE49-F238E27FC236}">
                  <a16:creationId xmlns:a16="http://schemas.microsoft.com/office/drawing/2014/main" id="{CDE5BE80-BA56-4923-B2D3-3D5640973A9C}"/>
                </a:ext>
              </a:extLst>
            </p:cNvPr>
            <p:cNvSpPr txBox="1">
              <a:spLocks/>
            </p:cNvSpPr>
            <p:nvPr/>
          </p:nvSpPr>
          <p:spPr>
            <a:xfrm>
              <a:off x="176881" y="3370662"/>
              <a:ext cx="463752" cy="3337638"/>
            </a:xfrm>
            <a:prstGeom prst="rect">
              <a:avLst/>
            </a:prstGeom>
            <a:solidFill>
              <a:srgbClr val="B7817B"/>
            </a:solidFill>
            <a:ln>
              <a:solidFill>
                <a:srgbClr val="B7817B"/>
              </a:solidFill>
            </a:ln>
          </p:spPr>
          <p:txBody>
            <a:bodyPr vert="horz" lIns="0" tIns="0" rIns="0" bIns="0" rtlCol="0" anchor="ctr" anchorCtr="0">
              <a:noAutofit/>
            </a:bodyPr>
            <a:lst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Tx/>
                <a:buFont typeface="Wingdings" panose="05000000000000000000" pitchFamily="2" charset="2"/>
                <a:buNone/>
              </a:pPr>
              <a:r>
                <a:rPr lang="en-US" altLang="zh-TW" sz="2000" b="1" dirty="0">
                  <a:solidFill>
                    <a:schemeClr val="bg1"/>
                  </a:solidFill>
                  <a:latin typeface="微軟正黑體" panose="020B0604030504040204" pitchFamily="34" charset="-120"/>
                  <a:ea typeface="微軟正黑體" panose="020B0604030504040204" pitchFamily="34" charset="-120"/>
                </a:rPr>
                <a:t>3</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E1E64D01-0D12-4AD3-8858-E583E134C417}"/>
                </a:ext>
              </a:extLst>
            </p:cNvPr>
            <p:cNvSpPr txBox="1"/>
            <p:nvPr/>
          </p:nvSpPr>
          <p:spPr>
            <a:xfrm>
              <a:off x="9230546" y="1585943"/>
              <a:ext cx="2554941" cy="2160000"/>
            </a:xfrm>
            <a:prstGeom prst="rect">
              <a:avLst/>
            </a:prstGeom>
            <a:noFill/>
            <a:ln>
              <a:solidFill>
                <a:srgbClr val="88A49B"/>
              </a:solidFill>
            </a:ln>
          </p:spPr>
          <p:txBody>
            <a:bodyPr wrap="square" anchor="ctr" anchorCtr="0">
              <a:noAutofit/>
            </a:bodyPr>
            <a:lstStyle/>
            <a:p>
              <a:pPr algn="ctr">
                <a:spcAft>
                  <a:spcPts val="1200"/>
                </a:spcAft>
              </a:pPr>
              <a:r>
                <a:rPr lang="zh-TW" altLang="zh-TW" sz="2000" b="1" kern="150" dirty="0">
                  <a:effectLst/>
                  <a:latin typeface="微軟正黑體" panose="020B0604030504040204" pitchFamily="34" charset="-120"/>
                  <a:ea typeface="微軟正黑體" panose="020B0604030504040204" pitchFamily="34" charset="-120"/>
                  <a:cs typeface="Times New Roman" panose="02020603050405020304" pitchFamily="18" charset="0"/>
                </a:rPr>
                <a:t>無障礙電梯更新</a:t>
              </a:r>
              <a:endParaRPr lang="en-US" altLang="zh-TW" sz="2000" b="1" kern="15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1200"/>
                </a:spcAft>
              </a:pPr>
              <a:r>
                <a:rPr lang="zh-TW" altLang="zh-TW" sz="2000" b="1" kern="150" dirty="0">
                  <a:effectLst/>
                  <a:latin typeface="微軟正黑體" panose="020B0604030504040204" pitchFamily="34" charset="-120"/>
                  <a:ea typeface="微軟正黑體" panose="020B0604030504040204" pitchFamily="34" charset="-120"/>
                  <a:cs typeface="Times New Roman" panose="02020603050405020304" pitchFamily="18" charset="0"/>
                </a:rPr>
                <a:t>及</a:t>
              </a:r>
              <a:endParaRPr lang="en-US" altLang="zh-TW" sz="2000" b="1" kern="15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1200"/>
                </a:spcAft>
              </a:pPr>
              <a:r>
                <a:rPr lang="zh-TW" altLang="zh-TW" sz="2000" b="1" kern="150" dirty="0">
                  <a:effectLst/>
                  <a:latin typeface="微軟正黑體" panose="020B0604030504040204" pitchFamily="34" charset="-120"/>
                  <a:ea typeface="微軟正黑體" panose="020B0604030504040204" pitchFamily="34" charset="-120"/>
                  <a:cs typeface="Times New Roman" panose="02020603050405020304" pitchFamily="18" charset="0"/>
                </a:rPr>
                <a:t>一般無障礙設施改善</a:t>
              </a:r>
              <a:endParaRPr lang="en-US" altLang="zh-TW" sz="2000" b="1" kern="15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1200"/>
                </a:spcAft>
              </a:pPr>
              <a:r>
                <a:rPr lang="en-US" altLang="zh-TW" sz="1400" kern="1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50" dirty="0">
                  <a:latin typeface="微軟正黑體" panose="020B0604030504040204" pitchFamily="34" charset="-120"/>
                  <a:ea typeface="微軟正黑體" panose="020B0604030504040204" pitchFamily="34" charset="-120"/>
                  <a:cs typeface="Times New Roman" panose="02020603050405020304" pitchFamily="18" charset="0"/>
                </a:rPr>
                <a:t>以下簡稱：一般改善</a:t>
              </a:r>
              <a:r>
                <a:rPr lang="en-US" altLang="zh-TW" sz="1400" kern="1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dirty="0">
                <a:latin typeface="微軟正黑體" panose="020B0604030504040204" pitchFamily="34" charset="-120"/>
                <a:ea typeface="微軟正黑體" panose="020B0604030504040204" pitchFamily="34" charset="-120"/>
              </a:endParaRPr>
            </a:p>
          </p:txBody>
        </p:sp>
        <p:cxnSp>
          <p:nvCxnSpPr>
            <p:cNvPr id="14" name="直線接點 13">
              <a:extLst>
                <a:ext uri="{FF2B5EF4-FFF2-40B4-BE49-F238E27FC236}">
                  <a16:creationId xmlns:a16="http://schemas.microsoft.com/office/drawing/2014/main" id="{E023E1DA-DD32-4C6A-BA2D-B10EA255ADB8}"/>
                </a:ext>
              </a:extLst>
            </p:cNvPr>
            <p:cNvCxnSpPr>
              <a:cxnSpLocks/>
            </p:cNvCxnSpPr>
            <p:nvPr/>
          </p:nvCxnSpPr>
          <p:spPr>
            <a:xfrm>
              <a:off x="9108141" y="1013095"/>
              <a:ext cx="0" cy="5844905"/>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9475F0F1-A934-4939-A4EB-792CA5F2FEDE}"/>
                </a:ext>
              </a:extLst>
            </p:cNvPr>
            <p:cNvSpPr txBox="1"/>
            <p:nvPr/>
          </p:nvSpPr>
          <p:spPr>
            <a:xfrm>
              <a:off x="9230546" y="1013095"/>
              <a:ext cx="2554941" cy="540000"/>
            </a:xfrm>
            <a:prstGeom prst="rect">
              <a:avLst/>
            </a:prstGeom>
            <a:solidFill>
              <a:srgbClr val="76968B"/>
            </a:solidFill>
            <a:ln>
              <a:solidFill>
                <a:srgbClr val="76968B"/>
              </a:solidFill>
            </a:ln>
          </p:spPr>
          <p:txBody>
            <a:bodyPr wrap="square"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rPr>
                <a:t>一 年 期</a:t>
              </a:r>
              <a:endParaRPr lang="en-US" altLang="zh-TW" sz="1800" b="1" i="0" u="none" strike="noStrike" dirty="0">
                <a:solidFill>
                  <a:schemeClr val="bg1"/>
                </a:solidFill>
                <a:effectLst/>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D079411E-BD4D-4A22-B313-F985E440A82F}"/>
                </a:ext>
              </a:extLst>
            </p:cNvPr>
            <p:cNvSpPr txBox="1"/>
            <p:nvPr/>
          </p:nvSpPr>
          <p:spPr>
            <a:xfrm>
              <a:off x="9230544" y="3963475"/>
              <a:ext cx="2554941" cy="540000"/>
            </a:xfrm>
            <a:prstGeom prst="rect">
              <a:avLst/>
            </a:prstGeom>
            <a:solidFill>
              <a:srgbClr val="76968B"/>
            </a:solidFill>
            <a:ln>
              <a:solidFill>
                <a:srgbClr val="76968B"/>
              </a:solidFill>
            </a:ln>
          </p:spPr>
          <p:txBody>
            <a:bodyPr wrap="square"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b="1" dirty="0">
                  <a:solidFill>
                    <a:schemeClr val="bg1"/>
                  </a:solidFill>
                  <a:latin typeface="微軟正黑體" panose="020B0604030504040204" pitchFamily="34" charset="-120"/>
                  <a:ea typeface="微軟正黑體" panose="020B0604030504040204" pitchFamily="34" charset="-120"/>
                </a:rPr>
                <a:t>二 </a:t>
              </a:r>
              <a:r>
                <a:rPr lang="zh-TW" altLang="en-US" sz="1800" b="1" i="0" u="none" strike="noStrike" dirty="0">
                  <a:solidFill>
                    <a:schemeClr val="bg1"/>
                  </a:solidFill>
                  <a:effectLst/>
                  <a:latin typeface="微軟正黑體" panose="020B0604030504040204" pitchFamily="34" charset="-120"/>
                  <a:ea typeface="微軟正黑體" panose="020B0604030504040204" pitchFamily="34" charset="-120"/>
                </a:rPr>
                <a:t>年 期</a:t>
              </a:r>
              <a:endParaRPr lang="en-US" altLang="zh-TW" sz="1800" b="1" i="0" u="none" strike="noStrike" dirty="0">
                <a:solidFill>
                  <a:schemeClr val="bg1"/>
                </a:solidFill>
                <a:effectLst/>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id="{70E0C536-7855-4FAD-928A-320F1607963E}"/>
                </a:ext>
              </a:extLst>
            </p:cNvPr>
            <p:cNvSpPr txBox="1"/>
            <p:nvPr/>
          </p:nvSpPr>
          <p:spPr>
            <a:xfrm>
              <a:off x="9230545" y="4548300"/>
              <a:ext cx="2554941" cy="2160000"/>
            </a:xfrm>
            <a:prstGeom prst="rect">
              <a:avLst/>
            </a:prstGeom>
            <a:noFill/>
            <a:ln>
              <a:solidFill>
                <a:srgbClr val="88A49B"/>
              </a:solidFill>
            </a:ln>
          </p:spPr>
          <p:txBody>
            <a:bodyPr wrap="square" anchor="ctr" anchorCtr="0">
              <a:noAutofit/>
            </a:bodyPr>
            <a:lstStyle/>
            <a:p>
              <a:pPr algn="ctr">
                <a:spcAft>
                  <a:spcPts val="1200"/>
                </a:spcAft>
              </a:pPr>
              <a:r>
                <a:rPr lang="zh-TW" altLang="en-US" sz="2000" b="1" kern="150" dirty="0">
                  <a:effectLst/>
                  <a:latin typeface="微軟正黑體" panose="020B0604030504040204" pitchFamily="34" charset="-120"/>
                  <a:ea typeface="微軟正黑體" panose="020B0604030504040204" pitchFamily="34" charset="-120"/>
                  <a:cs typeface="Times New Roman" panose="02020603050405020304" pitchFamily="18" charset="0"/>
                </a:rPr>
                <a:t>新建無障礙電梯</a:t>
              </a:r>
              <a:endParaRPr lang="en-US" altLang="zh-TW" sz="2000" b="1" kern="15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1200"/>
                </a:spcAft>
              </a:pPr>
              <a:r>
                <a:rPr lang="en-US" altLang="zh-TW" sz="1400" kern="1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50" dirty="0">
                  <a:latin typeface="微軟正黑體" panose="020B0604030504040204" pitchFamily="34" charset="-120"/>
                  <a:ea typeface="微軟正黑體" panose="020B0604030504040204" pitchFamily="34" charset="-120"/>
                  <a:cs typeface="Times New Roman" panose="02020603050405020304" pitchFamily="18" charset="0"/>
                </a:rPr>
                <a:t>以下簡稱：新建電梯</a:t>
              </a:r>
              <a:r>
                <a:rPr lang="en-US" altLang="zh-TW" sz="1400" kern="1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965060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5</a:t>
            </a:fld>
            <a:endParaRPr lang="zh-TW" altLang="en-US"/>
          </a:p>
        </p:txBody>
      </p:sp>
      <p:sp>
        <p:nvSpPr>
          <p:cNvPr id="3" name="文本框 1">
            <a:extLst>
              <a:ext uri="{FF2B5EF4-FFF2-40B4-BE49-F238E27FC236}">
                <a16:creationId xmlns:a16="http://schemas.microsoft.com/office/drawing/2014/main" id="{2611EE98-EFA3-4C19-9B3F-6AF36EC75461}"/>
              </a:ext>
            </a:extLst>
          </p:cNvPr>
          <p:cNvSpPr txBox="1"/>
          <p:nvPr/>
        </p:nvSpPr>
        <p:spPr>
          <a:xfrm>
            <a:off x="0" y="270904"/>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申請與核定補助年度</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aphicFrame>
        <p:nvGraphicFramePr>
          <p:cNvPr id="4" name="表格 3">
            <a:extLst>
              <a:ext uri="{FF2B5EF4-FFF2-40B4-BE49-F238E27FC236}">
                <a16:creationId xmlns:a16="http://schemas.microsoft.com/office/drawing/2014/main" id="{47C7C3CC-9609-4F6D-B85C-69D658839183}"/>
              </a:ext>
            </a:extLst>
          </p:cNvPr>
          <p:cNvGraphicFramePr>
            <a:graphicFrameLocks noGrp="1"/>
          </p:cNvGraphicFramePr>
          <p:nvPr>
            <p:extLst>
              <p:ext uri="{D42A27DB-BD31-4B8C-83A1-F6EECF244321}">
                <p14:modId xmlns:p14="http://schemas.microsoft.com/office/powerpoint/2010/main" val="956599190"/>
              </p:ext>
            </p:extLst>
          </p:nvPr>
        </p:nvGraphicFramePr>
        <p:xfrm>
          <a:off x="342900" y="2190750"/>
          <a:ext cx="11506199" cy="4396346"/>
        </p:xfrm>
        <a:graphic>
          <a:graphicData uri="http://schemas.openxmlformats.org/drawingml/2006/table">
            <a:tbl>
              <a:tblPr firstRow="1" firstCol="1" bandRow="1">
                <a:tableStyleId>{5C22544A-7EE6-4342-B048-85BDC9FD1C3A}</a:tableStyleId>
              </a:tblPr>
              <a:tblGrid>
                <a:gridCol w="1324535">
                  <a:extLst>
                    <a:ext uri="{9D8B030D-6E8A-4147-A177-3AD203B41FA5}">
                      <a16:colId xmlns:a16="http://schemas.microsoft.com/office/drawing/2014/main" val="4010753449"/>
                    </a:ext>
                  </a:extLst>
                </a:gridCol>
                <a:gridCol w="3393888">
                  <a:extLst>
                    <a:ext uri="{9D8B030D-6E8A-4147-A177-3AD203B41FA5}">
                      <a16:colId xmlns:a16="http://schemas.microsoft.com/office/drawing/2014/main" val="3374511014"/>
                    </a:ext>
                  </a:extLst>
                </a:gridCol>
                <a:gridCol w="3393888">
                  <a:extLst>
                    <a:ext uri="{9D8B030D-6E8A-4147-A177-3AD203B41FA5}">
                      <a16:colId xmlns:a16="http://schemas.microsoft.com/office/drawing/2014/main" val="3804629036"/>
                    </a:ext>
                  </a:extLst>
                </a:gridCol>
                <a:gridCol w="3393888">
                  <a:extLst>
                    <a:ext uri="{9D8B030D-6E8A-4147-A177-3AD203B41FA5}">
                      <a16:colId xmlns:a16="http://schemas.microsoft.com/office/drawing/2014/main" val="677122136"/>
                    </a:ext>
                  </a:extLst>
                </a:gridCol>
              </a:tblGrid>
              <a:tr h="620546">
                <a:tc>
                  <a:txBody>
                    <a:bodyPr/>
                    <a:lstStyle/>
                    <a:p>
                      <a:pPr algn="ctr"/>
                      <a:r>
                        <a:rPr lang="zh-TW" alt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類別 </a:t>
                      </a:r>
                      <a:r>
                        <a:rPr lang="en-US" alt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年度</a:t>
                      </a:r>
                      <a:endPar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B7817B"/>
                    </a:solidFill>
                  </a:tcPr>
                </a:tc>
                <a:tc>
                  <a:txBody>
                    <a:bodyPr/>
                    <a:lstStyle/>
                    <a:p>
                      <a:pPr algn="ctr"/>
                      <a:r>
                        <a:rPr lang="en-US" sz="2000" b="1" kern="100" dirty="0">
                          <a:solidFill>
                            <a:schemeClr val="bg1"/>
                          </a:solidFill>
                          <a:effectLst/>
                          <a:latin typeface="微軟正黑體" panose="020B0604030504040204" pitchFamily="34" charset="-120"/>
                          <a:ea typeface="微軟正黑體" panose="020B0604030504040204" pitchFamily="34" charset="-120"/>
                        </a:rPr>
                        <a:t>114</a:t>
                      </a:r>
                      <a:r>
                        <a:rPr lang="zh-TW" sz="2000" b="1" kern="100" dirty="0">
                          <a:solidFill>
                            <a:schemeClr val="bg1"/>
                          </a:solidFill>
                          <a:effectLst/>
                          <a:latin typeface="微軟正黑體" panose="020B0604030504040204" pitchFamily="34" charset="-120"/>
                          <a:ea typeface="微軟正黑體" panose="020B0604030504040204" pitchFamily="34" charset="-120"/>
                        </a:rPr>
                        <a:t>年</a:t>
                      </a:r>
                    </a:p>
                  </a:txBody>
                  <a:tcPr marL="68580" marR="6858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B7817B"/>
                    </a:solidFill>
                  </a:tcPr>
                </a:tc>
                <a:tc>
                  <a:txBody>
                    <a:bodyPr/>
                    <a:lstStyle/>
                    <a:p>
                      <a:pPr algn="ctr"/>
                      <a:r>
                        <a:rPr lang="en-US" sz="2000" b="1" kern="100" dirty="0">
                          <a:solidFill>
                            <a:schemeClr val="bg1"/>
                          </a:solidFill>
                          <a:effectLst/>
                          <a:latin typeface="微軟正黑體" panose="020B0604030504040204" pitchFamily="34" charset="-120"/>
                          <a:ea typeface="微軟正黑體" panose="020B0604030504040204" pitchFamily="34" charset="-120"/>
                        </a:rPr>
                        <a:t>115</a:t>
                      </a:r>
                      <a:r>
                        <a:rPr lang="zh-TW" sz="2000" b="1" kern="100" dirty="0">
                          <a:solidFill>
                            <a:schemeClr val="bg1"/>
                          </a:solidFill>
                          <a:effectLst/>
                          <a:latin typeface="微軟正黑體" panose="020B0604030504040204" pitchFamily="34" charset="-120"/>
                          <a:ea typeface="微軟正黑體" panose="020B0604030504040204" pitchFamily="34" charset="-120"/>
                        </a:rPr>
                        <a:t>年</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B7817B"/>
                    </a:solidFill>
                  </a:tcPr>
                </a:tc>
                <a:tc>
                  <a:txBody>
                    <a:bodyPr/>
                    <a:lstStyle/>
                    <a:p>
                      <a:pPr algn="ctr"/>
                      <a:r>
                        <a:rPr lang="en-US" sz="2000" b="1" kern="100" dirty="0">
                          <a:solidFill>
                            <a:schemeClr val="bg1"/>
                          </a:solidFill>
                          <a:effectLst/>
                          <a:latin typeface="微軟正黑體" panose="020B0604030504040204" pitchFamily="34" charset="-120"/>
                          <a:ea typeface="微軟正黑體" panose="020B0604030504040204" pitchFamily="34" charset="-120"/>
                        </a:rPr>
                        <a:t>116</a:t>
                      </a:r>
                      <a:r>
                        <a:rPr lang="zh-TW" sz="2000" b="1" kern="100" dirty="0">
                          <a:solidFill>
                            <a:schemeClr val="bg1"/>
                          </a:solidFill>
                          <a:effectLst/>
                          <a:latin typeface="微軟正黑體" panose="020B0604030504040204" pitchFamily="34" charset="-120"/>
                          <a:ea typeface="微軟正黑體" panose="020B0604030504040204" pitchFamily="34" charset="-120"/>
                        </a:rPr>
                        <a:t>年</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B7817B"/>
                    </a:solidFill>
                  </a:tcPr>
                </a:tc>
                <a:extLst>
                  <a:ext uri="{0D108BD9-81ED-4DB2-BD59-A6C34878D82A}">
                    <a16:rowId xmlns:a16="http://schemas.microsoft.com/office/drawing/2014/main" val="3996178919"/>
                  </a:ext>
                </a:extLst>
              </a:tr>
              <a:tr h="943950">
                <a:tc rowSpan="2">
                  <a:txBody>
                    <a:bodyPr/>
                    <a:lstStyle/>
                    <a:p>
                      <a:pPr algn="ctr"/>
                      <a:r>
                        <a:rPr lang="zh-TW" alt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一般改善</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B7817B"/>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1800" b="0" kern="100" dirty="0">
                          <a:solidFill>
                            <a:schemeClr val="tx1"/>
                          </a:solidFill>
                          <a:effectLst/>
                          <a:latin typeface="微軟正黑體" panose="020B0604030504040204" pitchFamily="34" charset="-120"/>
                          <a:ea typeface="微軟正黑體" panose="020B0604030504040204" pitchFamily="34" charset="-120"/>
                          <a:cs typeface="+mn-cs"/>
                        </a:rPr>
                        <a:t>150</a:t>
                      </a: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mn-cs"/>
                        </a:rPr>
                        <a:t>萬 以下 申請案件</a:t>
                      </a:r>
                      <a:endParaRPr lang="en-US" alt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mn-cs"/>
                        </a:rPr>
                        <a:t>優先核定</a:t>
                      </a:r>
                      <a:endParaRPr lang="en-US" alt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DDC4C1"/>
                    </a:solidFill>
                  </a:tcPr>
                </a:tc>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zh-TW" altLang="en-US" sz="1800" b="0" kern="100" dirty="0">
                          <a:solidFill>
                            <a:schemeClr val="tx1"/>
                          </a:solidFill>
                          <a:effectLst/>
                          <a:latin typeface="微軟正黑體" panose="020B0604030504040204" pitchFamily="34" charset="-120"/>
                          <a:ea typeface="微軟正黑體" panose="020B0604030504040204" pitchFamily="34" charset="-120"/>
                        </a:rPr>
                        <a:t>逾 </a:t>
                      </a:r>
                      <a:r>
                        <a:rPr lang="en-US" altLang="zh-TW" sz="1800" b="0" kern="100" dirty="0">
                          <a:solidFill>
                            <a:schemeClr val="tx1"/>
                          </a:solidFill>
                          <a:effectLst/>
                          <a:latin typeface="微軟正黑體" panose="020B0604030504040204" pitchFamily="34" charset="-120"/>
                          <a:ea typeface="微軟正黑體" panose="020B0604030504040204" pitchFamily="34" charset="-120"/>
                        </a:rPr>
                        <a:t>150</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萬元 申請案件</a:t>
                      </a:r>
                    </a:p>
                    <a:p>
                      <a:pPr algn="ctr">
                        <a:lnSpc>
                          <a:spcPct val="100000"/>
                        </a:lnSpc>
                        <a:spcAft>
                          <a:spcPts val="600"/>
                        </a:spcAft>
                      </a:pPr>
                      <a:r>
                        <a:rPr lang="zh-TW" altLang="en-US" sz="1800" b="0" kern="100" dirty="0">
                          <a:solidFill>
                            <a:schemeClr val="tx1"/>
                          </a:solidFill>
                          <a:effectLst/>
                          <a:latin typeface="微軟正黑體" panose="020B0604030504040204" pitchFamily="34" charset="-120"/>
                          <a:ea typeface="微軟正黑體" panose="020B0604030504040204" pitchFamily="34" charset="-120"/>
                        </a:rPr>
                        <a:t>優先核定</a:t>
                      </a:r>
                      <a:endParaRPr lang="en-US" alt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DDC4C1"/>
                    </a:solidFill>
                  </a:tcPr>
                </a:tc>
                <a:tc rowSpan="2">
                  <a:txBody>
                    <a:bodyPr/>
                    <a:lstStyle/>
                    <a:p>
                      <a:pPr algn="ctr">
                        <a:lnSpc>
                          <a:spcPct val="100000"/>
                        </a:lnSpc>
                        <a:spcAft>
                          <a:spcPts val="600"/>
                        </a:spcAft>
                      </a:pP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DDC4C1"/>
                    </a:solidFill>
                  </a:tcPr>
                </a:tc>
                <a:extLst>
                  <a:ext uri="{0D108BD9-81ED-4DB2-BD59-A6C34878D82A}">
                    <a16:rowId xmlns:a16="http://schemas.microsoft.com/office/drawing/2014/main" val="3147273176"/>
                  </a:ext>
                </a:extLst>
              </a:tr>
              <a:tr h="943950">
                <a:tc vMerge="1">
                  <a:txBody>
                    <a:bodyPr/>
                    <a:lstStyle/>
                    <a:p>
                      <a:pPr algn="ct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1800" b="0" kern="100" dirty="0">
                          <a:solidFill>
                            <a:schemeClr val="tx1"/>
                          </a:solidFill>
                          <a:effectLst/>
                          <a:latin typeface="微軟正黑體" panose="020B0604030504040204" pitchFamily="34" charset="-120"/>
                          <a:ea typeface="微軟正黑體" panose="020B0604030504040204" pitchFamily="34" charset="-120"/>
                        </a:rPr>
                        <a:t>113</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 </a:t>
                      </a:r>
                      <a:r>
                        <a:rPr lang="zh-TW" altLang="zh-TW" sz="1800" b="0" kern="100" dirty="0">
                          <a:solidFill>
                            <a:schemeClr val="tx1"/>
                          </a:solidFill>
                          <a:effectLst/>
                          <a:latin typeface="微軟正黑體" panose="020B0604030504040204" pitchFamily="34" charset="-120"/>
                          <a:ea typeface="微軟正黑體" panose="020B0604030504040204" pitchFamily="34" charset="-120"/>
                        </a:rPr>
                        <a:t>年</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調整</a:t>
                      </a: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mn-cs"/>
                        </a:rPr>
                        <a:t>撥付年度案件</a:t>
                      </a:r>
                      <a:endParaRPr lang="en-US" alt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2">
                        <a:lumMod val="90000"/>
                      </a:schemeClr>
                    </a:solidFill>
                  </a:tcPr>
                </a:tc>
                <a:tc vMerge="1">
                  <a:txBody>
                    <a:bodyPr/>
                    <a:lstStyle/>
                    <a:p>
                      <a:pPr algn="ctr">
                        <a:lnSpc>
                          <a:spcPct val="150000"/>
                        </a:lnSpc>
                      </a:pP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7200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solidFill>
                  </a:tcPr>
                </a:tc>
                <a:tc vMerge="1">
                  <a:txBody>
                    <a:bodyPr/>
                    <a:lstStyle/>
                    <a:p>
                      <a:pPr algn="ctr">
                        <a:lnSpc>
                          <a:spcPct val="150000"/>
                        </a:lnSpc>
                      </a:pP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7200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solidFill>
                  </a:tcPr>
                </a:tc>
                <a:extLst>
                  <a:ext uri="{0D108BD9-81ED-4DB2-BD59-A6C34878D82A}">
                    <a16:rowId xmlns:a16="http://schemas.microsoft.com/office/drawing/2014/main" val="563043028"/>
                  </a:ext>
                </a:extLst>
              </a:tr>
              <a:tr h="943950">
                <a:tc rowSpan="2">
                  <a:txBody>
                    <a:bodyPr/>
                    <a:lstStyle/>
                    <a:p>
                      <a:pPr algn="ctr"/>
                      <a:r>
                        <a:rPr lang="zh-TW" alt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新建電梯</a:t>
                      </a:r>
                      <a:endParaRPr lang="zh-TW" alt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B7817B"/>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1800" b="0" kern="100" dirty="0">
                          <a:solidFill>
                            <a:schemeClr val="tx1"/>
                          </a:solidFill>
                          <a:effectLst/>
                          <a:latin typeface="微軟正黑體" panose="020B0604030504040204" pitchFamily="34" charset="-120"/>
                          <a:ea typeface="微軟正黑體" panose="020B0604030504040204" pitchFamily="34" charset="-120"/>
                        </a:rPr>
                        <a:t>113</a:t>
                      </a:r>
                      <a:r>
                        <a:rPr lang="zh-TW" altLang="zh-TW" sz="1800" b="0" kern="100" dirty="0">
                          <a:solidFill>
                            <a:schemeClr val="tx1"/>
                          </a:solidFill>
                          <a:effectLst/>
                          <a:latin typeface="微軟正黑體" panose="020B0604030504040204" pitchFamily="34" charset="-120"/>
                          <a:ea typeface="微軟正黑體" panose="020B0604030504040204" pitchFamily="34" charset="-120"/>
                        </a:rPr>
                        <a:t>年</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調整撥付年度案件</a:t>
                      </a:r>
                      <a:endParaRPr lang="en-US" altLang="zh-TW" sz="1800" b="0" kern="100" dirty="0">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1600" b="0" kern="100" dirty="0">
                          <a:solidFill>
                            <a:schemeClr val="tx1"/>
                          </a:solidFill>
                          <a:effectLst/>
                          <a:latin typeface="微軟正黑體" panose="020B0604030504040204" pitchFamily="34" charset="-120"/>
                          <a:ea typeface="微軟正黑體" panose="020B0604030504040204" pitchFamily="34" charset="-120"/>
                        </a:rPr>
                        <a:t>(</a:t>
                      </a:r>
                      <a:r>
                        <a:rPr lang="zh-TW" altLang="zh-TW" sz="1600" b="0" kern="100" dirty="0">
                          <a:solidFill>
                            <a:schemeClr val="tx1"/>
                          </a:solidFill>
                          <a:effectLst/>
                          <a:latin typeface="微軟正黑體" panose="020B0604030504040204" pitchFamily="34" charset="-120"/>
                          <a:ea typeface="微軟正黑體" panose="020B0604030504040204" pitchFamily="34" charset="-120"/>
                        </a:rPr>
                        <a:t>第</a:t>
                      </a:r>
                      <a:r>
                        <a:rPr lang="en-US" altLang="zh-TW" sz="1600" b="0" kern="100" dirty="0">
                          <a:solidFill>
                            <a:schemeClr val="tx1"/>
                          </a:solidFill>
                          <a:effectLst/>
                          <a:latin typeface="微軟正黑體" panose="020B0604030504040204" pitchFamily="34" charset="-120"/>
                          <a:ea typeface="微軟正黑體" panose="020B0604030504040204" pitchFamily="34" charset="-120"/>
                        </a:rPr>
                        <a:t>1</a:t>
                      </a:r>
                      <a:r>
                        <a:rPr lang="zh-TW" altLang="zh-TW" sz="1600" b="0" kern="100" dirty="0">
                          <a:solidFill>
                            <a:schemeClr val="tx1"/>
                          </a:solidFill>
                          <a:effectLst/>
                          <a:latin typeface="微軟正黑體" panose="020B0604030504040204" pitchFamily="34" charset="-120"/>
                          <a:ea typeface="微軟正黑體" panose="020B0604030504040204" pitchFamily="34" charset="-120"/>
                        </a:rPr>
                        <a:t>期規劃設計費</a:t>
                      </a:r>
                      <a:r>
                        <a:rPr lang="zh-TW" altLang="en-US" sz="1600" b="0" kern="100" dirty="0">
                          <a:solidFill>
                            <a:schemeClr val="tx1"/>
                          </a:solidFill>
                          <a:effectLst/>
                          <a:latin typeface="微軟正黑體" panose="020B0604030504040204" pitchFamily="34" charset="-120"/>
                          <a:ea typeface="微軟正黑體" panose="020B0604030504040204" pitchFamily="34" charset="-120"/>
                        </a:rPr>
                        <a:t>、</a:t>
                      </a:r>
                      <a:r>
                        <a:rPr lang="zh-TW" altLang="zh-TW" sz="1600" b="0" kern="100" dirty="0">
                          <a:solidFill>
                            <a:schemeClr val="tx1"/>
                          </a:solidFill>
                          <a:effectLst/>
                          <a:latin typeface="微軟正黑體" panose="020B0604030504040204" pitchFamily="34" charset="-120"/>
                          <a:ea typeface="微軟正黑體" panose="020B0604030504040204" pitchFamily="34" charset="-120"/>
                        </a:rPr>
                        <a:t>第</a:t>
                      </a:r>
                      <a:r>
                        <a:rPr lang="en-US" altLang="zh-TW" sz="1600" b="0" kern="100" dirty="0">
                          <a:solidFill>
                            <a:schemeClr val="tx1"/>
                          </a:solidFill>
                          <a:effectLst/>
                          <a:latin typeface="微軟正黑體" panose="020B0604030504040204" pitchFamily="34" charset="-120"/>
                          <a:ea typeface="微軟正黑體" panose="020B0604030504040204" pitchFamily="34" charset="-120"/>
                        </a:rPr>
                        <a:t>2</a:t>
                      </a:r>
                      <a:r>
                        <a:rPr lang="zh-TW" altLang="zh-TW" sz="1600" b="0" kern="100" dirty="0">
                          <a:solidFill>
                            <a:schemeClr val="tx1"/>
                          </a:solidFill>
                          <a:effectLst/>
                          <a:latin typeface="微軟正黑體" panose="020B0604030504040204" pitchFamily="34" charset="-120"/>
                          <a:ea typeface="微軟正黑體" panose="020B0604030504040204" pitchFamily="34" charset="-120"/>
                        </a:rPr>
                        <a:t>期工程款</a:t>
                      </a:r>
                      <a:r>
                        <a:rPr lang="en-US" altLang="zh-TW" sz="1600" b="0" kern="100" dirty="0">
                          <a:solidFill>
                            <a:schemeClr val="tx1"/>
                          </a:solidFill>
                          <a:effectLst/>
                          <a:latin typeface="微軟正黑體" panose="020B0604030504040204" pitchFamily="34" charset="-120"/>
                          <a:ea typeface="微軟正黑體" panose="020B0604030504040204" pitchFamily="34" charset="-120"/>
                        </a:rPr>
                        <a:t>)</a:t>
                      </a:r>
                      <a:endParaRPr lang="zh-TW" alt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mn-cs"/>
                        </a:rPr>
                        <a:t>優先核定申請案件</a:t>
                      </a:r>
                      <a:endParaRPr lang="en-US" alt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zh-TW" altLang="zh-TW" sz="1800" b="0" kern="100" dirty="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800" b="0" kern="1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800" b="0" kern="100" dirty="0">
                          <a:solidFill>
                            <a:schemeClr val="tx1"/>
                          </a:solidFill>
                          <a:effectLst/>
                          <a:latin typeface="微軟正黑體" panose="020B0604030504040204" pitchFamily="34" charset="-120"/>
                          <a:ea typeface="微軟正黑體" panose="020B0604030504040204" pitchFamily="34" charset="-120"/>
                          <a:cs typeface="+mn-cs"/>
                        </a:rPr>
                        <a:t>期</a:t>
                      </a: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mn-cs"/>
                        </a:rPr>
                        <a:t> </a:t>
                      </a:r>
                      <a:r>
                        <a:rPr lang="zh-TW" altLang="zh-TW" sz="1800" b="0" kern="100" dirty="0">
                          <a:solidFill>
                            <a:schemeClr val="tx1"/>
                          </a:solidFill>
                          <a:effectLst/>
                          <a:latin typeface="微軟正黑體" panose="020B0604030504040204" pitchFamily="34" charset="-120"/>
                          <a:ea typeface="微軟正黑體" panose="020B0604030504040204" pitchFamily="34" charset="-120"/>
                          <a:cs typeface="+mn-cs"/>
                        </a:rPr>
                        <a:t>規劃設計費</a:t>
                      </a: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DDC4C1"/>
                    </a:solidFill>
                  </a:tcPr>
                </a:tc>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zh-TW" altLang="en-US" sz="1800" b="0" kern="100" dirty="0">
                          <a:solidFill>
                            <a:schemeClr val="tx1"/>
                          </a:solidFill>
                          <a:effectLst/>
                          <a:latin typeface="微軟正黑體" panose="020B0604030504040204" pitchFamily="34" charset="-120"/>
                          <a:ea typeface="微軟正黑體" panose="020B0604030504040204" pitchFamily="34" charset="-120"/>
                        </a:rPr>
                        <a:t>優先核定申請案件</a:t>
                      </a:r>
                      <a:endParaRPr lang="en-US" altLang="zh-TW" sz="1800" b="0" kern="100" dirty="0">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zh-TW" altLang="zh-TW" sz="1800" b="0" kern="100" dirty="0">
                          <a:solidFill>
                            <a:schemeClr val="tx1"/>
                          </a:solidFill>
                          <a:effectLst/>
                          <a:latin typeface="微軟正黑體" panose="020B0604030504040204" pitchFamily="34" charset="-120"/>
                          <a:ea typeface="微軟正黑體" panose="020B0604030504040204" pitchFamily="34" charset="-120"/>
                        </a:rPr>
                        <a:t>第</a:t>
                      </a:r>
                      <a:r>
                        <a:rPr lang="en-US" altLang="zh-TW" sz="1800" b="0" kern="100" dirty="0">
                          <a:solidFill>
                            <a:schemeClr val="tx1"/>
                          </a:solidFill>
                          <a:effectLst/>
                          <a:latin typeface="微軟正黑體" panose="020B0604030504040204" pitchFamily="34" charset="-120"/>
                          <a:ea typeface="微軟正黑體" panose="020B0604030504040204" pitchFamily="34" charset="-120"/>
                        </a:rPr>
                        <a:t>2</a:t>
                      </a:r>
                      <a:r>
                        <a:rPr lang="zh-TW" altLang="zh-TW" sz="1800" b="0" kern="100" dirty="0">
                          <a:solidFill>
                            <a:schemeClr val="tx1"/>
                          </a:solidFill>
                          <a:effectLst/>
                          <a:latin typeface="微軟正黑體" panose="020B0604030504040204" pitchFamily="34" charset="-120"/>
                          <a:ea typeface="微軟正黑體" panose="020B0604030504040204" pitchFamily="34" charset="-120"/>
                        </a:rPr>
                        <a:t>期</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 </a:t>
                      </a:r>
                      <a:r>
                        <a:rPr lang="zh-TW" altLang="zh-TW" sz="1800" b="0" kern="100" dirty="0">
                          <a:solidFill>
                            <a:schemeClr val="tx1"/>
                          </a:solidFill>
                          <a:effectLst/>
                          <a:latin typeface="微軟正黑體" panose="020B0604030504040204" pitchFamily="34" charset="-120"/>
                          <a:ea typeface="微軟正黑體" panose="020B0604030504040204" pitchFamily="34" charset="-120"/>
                        </a:rPr>
                        <a:t>工程款</a:t>
                      </a: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rgbClr val="DDC4C1"/>
                    </a:solidFill>
                  </a:tcPr>
                </a:tc>
                <a:extLst>
                  <a:ext uri="{0D108BD9-81ED-4DB2-BD59-A6C34878D82A}">
                    <a16:rowId xmlns:a16="http://schemas.microsoft.com/office/drawing/2014/main" val="2325812007"/>
                  </a:ext>
                </a:extLst>
              </a:tr>
              <a:tr h="943950">
                <a:tc vMerge="1">
                  <a:txBody>
                    <a:bodyPr/>
                    <a:lstStyle/>
                    <a:p>
                      <a:pPr algn="ctr"/>
                      <a:endParaRPr 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1800" b="0" kern="100" dirty="0">
                          <a:solidFill>
                            <a:schemeClr val="tx1"/>
                          </a:solidFill>
                          <a:effectLst/>
                          <a:latin typeface="微軟正黑體" panose="020B0604030504040204" pitchFamily="34" charset="-120"/>
                          <a:ea typeface="微軟正黑體" panose="020B0604030504040204" pitchFamily="34" charset="-120"/>
                        </a:rPr>
                        <a:t>112</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 </a:t>
                      </a:r>
                      <a:r>
                        <a:rPr lang="zh-TW" altLang="zh-TW" sz="1800" b="0" kern="100" dirty="0">
                          <a:solidFill>
                            <a:schemeClr val="tx1"/>
                          </a:solidFill>
                          <a:effectLst/>
                          <a:latin typeface="微軟正黑體" panose="020B0604030504040204" pitchFamily="34" charset="-120"/>
                          <a:ea typeface="微軟正黑體" panose="020B0604030504040204" pitchFamily="34" charset="-120"/>
                        </a:rPr>
                        <a:t>年</a:t>
                      </a:r>
                      <a:r>
                        <a:rPr lang="zh-TW" altLang="en-US" sz="1800" b="0" kern="100" dirty="0">
                          <a:solidFill>
                            <a:schemeClr val="tx1"/>
                          </a:solidFill>
                          <a:effectLst/>
                          <a:latin typeface="微軟正黑體" panose="020B0604030504040204" pitchFamily="34" charset="-120"/>
                          <a:ea typeface="微軟正黑體" panose="020B0604030504040204" pitchFamily="34" charset="-120"/>
                        </a:rPr>
                        <a:t>調整撥付年度案件</a:t>
                      </a:r>
                      <a:endParaRPr lang="en-US" altLang="zh-TW" sz="1800" b="0" kern="100" dirty="0">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1600" b="0" kern="100" dirty="0">
                          <a:solidFill>
                            <a:schemeClr val="tx1"/>
                          </a:solidFill>
                          <a:effectLst/>
                          <a:latin typeface="微軟正黑體" panose="020B0604030504040204" pitchFamily="34" charset="-120"/>
                          <a:ea typeface="微軟正黑體" panose="020B0604030504040204" pitchFamily="34" charset="-120"/>
                        </a:rPr>
                        <a:t>(</a:t>
                      </a:r>
                      <a:r>
                        <a:rPr lang="zh-TW" altLang="zh-TW" sz="1600" b="0" kern="100" dirty="0">
                          <a:solidFill>
                            <a:schemeClr val="tx1"/>
                          </a:solidFill>
                          <a:effectLst/>
                          <a:latin typeface="微軟正黑體" panose="020B0604030504040204" pitchFamily="34" charset="-120"/>
                          <a:ea typeface="微軟正黑體" panose="020B0604030504040204" pitchFamily="34" charset="-120"/>
                        </a:rPr>
                        <a:t>第</a:t>
                      </a:r>
                      <a:r>
                        <a:rPr lang="en-US" altLang="zh-TW" sz="1600" b="0" kern="100" dirty="0">
                          <a:solidFill>
                            <a:schemeClr val="tx1"/>
                          </a:solidFill>
                          <a:effectLst/>
                          <a:latin typeface="微軟正黑體" panose="020B0604030504040204" pitchFamily="34" charset="-120"/>
                          <a:ea typeface="微軟正黑體" panose="020B0604030504040204" pitchFamily="34" charset="-120"/>
                        </a:rPr>
                        <a:t>2</a:t>
                      </a:r>
                      <a:r>
                        <a:rPr lang="zh-TW" altLang="zh-TW" sz="1600" b="0" kern="100" dirty="0">
                          <a:solidFill>
                            <a:schemeClr val="tx1"/>
                          </a:solidFill>
                          <a:effectLst/>
                          <a:latin typeface="微軟正黑體" panose="020B0604030504040204" pitchFamily="34" charset="-120"/>
                          <a:ea typeface="微軟正黑體" panose="020B0604030504040204" pitchFamily="34" charset="-120"/>
                        </a:rPr>
                        <a:t>期工程款</a:t>
                      </a:r>
                      <a:r>
                        <a:rPr lang="en-US" altLang="zh-TW" sz="1600" b="0" kern="100" dirty="0">
                          <a:solidFill>
                            <a:schemeClr val="tx1"/>
                          </a:solidFill>
                          <a:effectLst/>
                          <a:latin typeface="微軟正黑體" panose="020B0604030504040204" pitchFamily="34" charset="-120"/>
                          <a:ea typeface="微軟正黑體" panose="020B0604030504040204" pitchFamily="34" charset="-120"/>
                        </a:rPr>
                        <a:t>)</a:t>
                      </a:r>
                      <a:endParaRPr lang="zh-TW" alt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1800" b="0" kern="100" dirty="0">
                          <a:solidFill>
                            <a:schemeClr val="tx1"/>
                          </a:solidFill>
                          <a:effectLst/>
                          <a:latin typeface="微軟正黑體" panose="020B0604030504040204" pitchFamily="34" charset="-120"/>
                          <a:ea typeface="微軟正黑體" panose="020B0604030504040204" pitchFamily="34" charset="-120"/>
                          <a:cs typeface="+mn-cs"/>
                        </a:rPr>
                        <a:t>113</a:t>
                      </a:r>
                      <a:r>
                        <a:rPr lang="zh-TW" altLang="en-US" sz="1800" b="0" kern="100" dirty="0">
                          <a:solidFill>
                            <a:schemeClr val="tx1"/>
                          </a:solidFill>
                          <a:effectLst/>
                          <a:latin typeface="微軟正黑體" panose="020B0604030504040204" pitchFamily="34" charset="-120"/>
                          <a:ea typeface="微軟正黑體" panose="020B0604030504040204" pitchFamily="34" charset="-120"/>
                          <a:cs typeface="+mn-cs"/>
                        </a:rPr>
                        <a:t> 年調整撥付年度案件</a:t>
                      </a:r>
                      <a:endParaRPr lang="en-US" altLang="zh-TW" sz="1800" b="0" kern="10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mn-cs"/>
                        </a:rPr>
                        <a:t>第</a:t>
                      </a: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mn-cs"/>
                        </a:rPr>
                        <a:t>2</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mn-cs"/>
                        </a:rPr>
                        <a:t>期工程款</a:t>
                      </a: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6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7200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2">
                        <a:lumMod val="90000"/>
                      </a:schemeClr>
                    </a:solidFill>
                  </a:tcPr>
                </a:tc>
                <a:tc vMerge="1">
                  <a:txBody>
                    <a:bodyPr/>
                    <a:lstStyle/>
                    <a:p>
                      <a:pPr algn="ctr">
                        <a:lnSpc>
                          <a:spcPct val="150000"/>
                        </a:lnSpc>
                      </a:pP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7200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solidFill>
                  </a:tcPr>
                </a:tc>
                <a:extLst>
                  <a:ext uri="{0D108BD9-81ED-4DB2-BD59-A6C34878D82A}">
                    <a16:rowId xmlns:a16="http://schemas.microsoft.com/office/drawing/2014/main" val="3858977135"/>
                  </a:ext>
                </a:extLst>
              </a:tr>
            </a:tbl>
          </a:graphicData>
        </a:graphic>
      </p:graphicFrame>
      <p:sp>
        <p:nvSpPr>
          <p:cNvPr id="5" name="內容版面配置區 8">
            <a:extLst>
              <a:ext uri="{FF2B5EF4-FFF2-40B4-BE49-F238E27FC236}">
                <a16:creationId xmlns:a16="http://schemas.microsoft.com/office/drawing/2014/main" id="{0768D33C-B2D8-437F-A6A3-5FB1F219EDD2}"/>
              </a:ext>
            </a:extLst>
          </p:cNvPr>
          <p:cNvSpPr txBox="1">
            <a:spLocks/>
          </p:cNvSpPr>
          <p:nvPr/>
        </p:nvSpPr>
        <p:spPr>
          <a:xfrm>
            <a:off x="342900" y="935825"/>
            <a:ext cx="11463618" cy="11124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Tx/>
              <a:buFont typeface="Arial" panose="020B0604020202020204" pitchFamily="34" charset="0"/>
              <a:buChar char="•"/>
            </a:pPr>
            <a:r>
              <a:rPr lang="zh-TW" altLang="en-US" sz="2400" kern="150" dirty="0">
                <a:latin typeface="微軟正黑體" panose="020B0604030504040204" pitchFamily="34" charset="-120"/>
                <a:ea typeface="微軟正黑體" panose="020B0604030504040204" pitchFamily="34" charset="-120"/>
                <a:cs typeface="Times New Roman" panose="02020603050405020304" pitchFamily="18" charset="0"/>
              </a:rPr>
              <a:t>為助於各地方政府預先籌措配合款，將採一次核定三年度補助經費</a:t>
            </a:r>
            <a:endParaRPr lang="en-US" altLang="zh-TW" sz="2400" kern="150" dirty="0">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0"/>
              </a:spcBef>
              <a:buClrTx/>
              <a:buFont typeface="Arial" panose="020B0604020202020204" pitchFamily="34" charset="0"/>
              <a:buChar char="•"/>
            </a:pPr>
            <a:r>
              <a:rPr lang="zh-TW" altLang="en-US" sz="2400" kern="150" dirty="0">
                <a:latin typeface="微軟正黑體" panose="020B0604030504040204" pitchFamily="34" charset="-120"/>
                <a:ea typeface="微軟正黑體" panose="020B0604030504040204" pitchFamily="34" charset="-120"/>
                <a:cs typeface="Times New Roman" panose="02020603050405020304" pitchFamily="18" charset="0"/>
              </a:rPr>
              <a:t>請依盤點結果考量各校需求、問題及急迫性，編列</a:t>
            </a:r>
            <a:r>
              <a:rPr lang="en-US" altLang="zh-TW" sz="2400" kern="150" dirty="0">
                <a:latin typeface="微軟正黑體" panose="020B0604030504040204" pitchFamily="34" charset="-120"/>
                <a:ea typeface="微軟正黑體" panose="020B0604030504040204" pitchFamily="34" charset="-120"/>
                <a:cs typeface="Times New Roman" panose="02020603050405020304" pitchFamily="18" charset="0"/>
              </a:rPr>
              <a:t>114-116</a:t>
            </a:r>
            <a:r>
              <a:rPr lang="zh-TW" altLang="en-US" sz="2400" kern="150" dirty="0">
                <a:latin typeface="微軟正黑體" panose="020B0604030504040204" pitchFamily="34" charset="-120"/>
                <a:ea typeface="微軟正黑體" panose="020B0604030504040204" pitchFamily="34" charset="-120"/>
                <a:cs typeface="Times New Roman" panose="02020603050405020304" pitchFamily="18" charset="0"/>
              </a:rPr>
              <a:t>年度經費需求</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10300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6</a:t>
            </a:fld>
            <a:endParaRPr lang="zh-TW" altLang="en-US"/>
          </a:p>
        </p:txBody>
      </p:sp>
      <p:sp>
        <p:nvSpPr>
          <p:cNvPr id="3" name="文本框 1">
            <a:extLst>
              <a:ext uri="{FF2B5EF4-FFF2-40B4-BE49-F238E27FC236}">
                <a16:creationId xmlns:a16="http://schemas.microsoft.com/office/drawing/2014/main" id="{309A8CF4-5F97-43AD-8C1E-F8F2A9CF99BF}"/>
              </a:ext>
            </a:extLst>
          </p:cNvPr>
          <p:cNvSpPr txBox="1"/>
          <p:nvPr/>
        </p:nvSpPr>
        <p:spPr>
          <a:xfrm>
            <a:off x="0" y="270904"/>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各類補助基準</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DAC4CBC6-354B-4097-A3F7-1DBF720C76D8}"/>
              </a:ext>
            </a:extLst>
          </p:cNvPr>
          <p:cNvSpPr txBox="1"/>
          <p:nvPr/>
        </p:nvSpPr>
        <p:spPr>
          <a:xfrm>
            <a:off x="341064" y="1028085"/>
            <a:ext cx="3600000" cy="1090861"/>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各 類 分 案 辦 理</a:t>
            </a:r>
          </a:p>
        </p:txBody>
      </p:sp>
      <p:sp>
        <p:nvSpPr>
          <p:cNvPr id="8" name="文字方塊 7">
            <a:extLst>
              <a:ext uri="{FF2B5EF4-FFF2-40B4-BE49-F238E27FC236}">
                <a16:creationId xmlns:a16="http://schemas.microsoft.com/office/drawing/2014/main" id="{2A471502-6AA4-4801-8505-02FCF5A89098}"/>
              </a:ext>
            </a:extLst>
          </p:cNvPr>
          <p:cNvSpPr txBox="1"/>
          <p:nvPr/>
        </p:nvSpPr>
        <p:spPr>
          <a:xfrm>
            <a:off x="341063" y="2118946"/>
            <a:ext cx="3600000" cy="4362095"/>
          </a:xfrm>
          <a:prstGeom prst="rect">
            <a:avLst/>
          </a:prstGeom>
          <a:solidFill>
            <a:srgbClr val="E7D7D5"/>
          </a:solidFill>
        </p:spPr>
        <p:txBody>
          <a:bodyPr wrap="square" lIns="180000" tIns="108000" rIns="180000" bIns="108000" rtlCol="0" anchor="t" anchorCtr="1">
            <a:noAutofit/>
          </a:bodyPr>
          <a:lstStyle/>
          <a:p>
            <a:pPr marL="342900" indent="-288000">
              <a:lnSpc>
                <a:spcPts val="38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同一學校同時申請「一般改善」與「新建電梯」兩項者，請分案辦理，如有相對應之因果關係應註明。</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請分別填列於</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60000">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附表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2-6-1 </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一般改善</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60000">
              <a:lnSpc>
                <a:spcPts val="38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附表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2-6-2 </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新建電梯</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342900" indent="-342900">
              <a:lnSpc>
                <a:spcPts val="3800"/>
              </a:lnSpc>
              <a:buFont typeface="Wingdings" panose="05000000000000000000" pitchFamily="2" charset="2"/>
              <a:buChar char="Ø"/>
            </a:pP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B3D2AC9-FB9A-4B30-9357-C368D78781B2}"/>
              </a:ext>
            </a:extLst>
          </p:cNvPr>
          <p:cNvSpPr txBox="1"/>
          <p:nvPr/>
        </p:nvSpPr>
        <p:spPr>
          <a:xfrm>
            <a:off x="4296000" y="1028085"/>
            <a:ext cx="3600000" cy="1090862"/>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 補 助 額 度 原 則</a:t>
            </a:r>
          </a:p>
        </p:txBody>
      </p:sp>
      <p:sp>
        <p:nvSpPr>
          <p:cNvPr id="10" name="文字方塊 9">
            <a:extLst>
              <a:ext uri="{FF2B5EF4-FFF2-40B4-BE49-F238E27FC236}">
                <a16:creationId xmlns:a16="http://schemas.microsoft.com/office/drawing/2014/main" id="{B0591FD3-8CF2-43B8-96D5-5DCC756E3495}"/>
              </a:ext>
            </a:extLst>
          </p:cNvPr>
          <p:cNvSpPr txBox="1"/>
          <p:nvPr/>
        </p:nvSpPr>
        <p:spPr>
          <a:xfrm>
            <a:off x="4295999" y="2118947"/>
            <a:ext cx="3600000" cy="4362094"/>
          </a:xfrm>
          <a:prstGeom prst="rect">
            <a:avLst/>
          </a:prstGeom>
          <a:solidFill>
            <a:srgbClr val="CDD9D5"/>
          </a:solidFill>
        </p:spPr>
        <p:txBody>
          <a:bodyPr wrap="square" lIns="180000" tIns="108000" rIns="180000" bIns="108000" rtlCol="0" anchor="t" anchorCtr="1">
            <a:noAutofit/>
          </a:bodyPr>
          <a:lstStyle/>
          <a:p>
            <a:pPr marL="342900" indent="-288000">
              <a:lnSpc>
                <a:spcPts val="38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新建無障礙電梯：三停需求者補助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400</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萬元、四停需求者補助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500</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萬元，以此類推，最高補助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700</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萬元為原則。</a:t>
            </a: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無障礙電梯更新及一般無障礙設施改善：每校最高以補助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200</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萬元為原則。</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AFDACFA3-008A-416F-A2EF-8AEA73236BBB}"/>
              </a:ext>
            </a:extLst>
          </p:cNvPr>
          <p:cNvSpPr txBox="1"/>
          <p:nvPr/>
        </p:nvSpPr>
        <p:spPr>
          <a:xfrm>
            <a:off x="8250936" y="1018244"/>
            <a:ext cx="3600000" cy="1100703"/>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經 費 編 列 考 量 </a:t>
            </a:r>
          </a:p>
        </p:txBody>
      </p:sp>
      <p:sp>
        <p:nvSpPr>
          <p:cNvPr id="12" name="文字方塊 11">
            <a:extLst>
              <a:ext uri="{FF2B5EF4-FFF2-40B4-BE49-F238E27FC236}">
                <a16:creationId xmlns:a16="http://schemas.microsoft.com/office/drawing/2014/main" id="{58C3FB0A-B095-4826-B4D8-EA865C75972C}"/>
              </a:ext>
            </a:extLst>
          </p:cNvPr>
          <p:cNvSpPr txBox="1"/>
          <p:nvPr/>
        </p:nvSpPr>
        <p:spPr>
          <a:xfrm>
            <a:off x="8250935" y="2118947"/>
            <a:ext cx="3600000" cy="4362094"/>
          </a:xfrm>
          <a:prstGeom prst="rect">
            <a:avLst/>
          </a:prstGeom>
          <a:solidFill>
            <a:srgbClr val="E7D7D5"/>
          </a:solidFill>
        </p:spPr>
        <p:txBody>
          <a:bodyPr wrap="square" lIns="180000" tIns="108000" rIns="180000" bIns="108000" rtlCol="0" anchor="t" anchorCtr="1">
            <a:noAutofit/>
          </a:bodyPr>
          <a:lstStyle/>
          <a:p>
            <a:pPr marL="342900" indent="-288000">
              <a:lnSpc>
                <a:spcPts val="38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建議依不同執行年度編列物價調整費，請依工程會規定評估計算。</a:t>
            </a: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偏遠或特殊地區得因應在地物價、區域及距離等考量，適度調增編列；如有特殊需求，得敘明理由及提供相關佐證資料。</a:t>
            </a:r>
          </a:p>
        </p:txBody>
      </p:sp>
    </p:spTree>
    <p:extLst>
      <p:ext uri="{BB962C8B-B14F-4D97-AF65-F5344CB8AC3E}">
        <p14:creationId xmlns:p14="http://schemas.microsoft.com/office/powerpoint/2010/main" val="32419013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7</a:t>
            </a:fld>
            <a:endParaRPr lang="zh-TW" altLang="en-US"/>
          </a:p>
        </p:txBody>
      </p:sp>
      <p:sp>
        <p:nvSpPr>
          <p:cNvPr id="3" name="文本框 1">
            <a:extLst>
              <a:ext uri="{FF2B5EF4-FFF2-40B4-BE49-F238E27FC236}">
                <a16:creationId xmlns:a16="http://schemas.microsoft.com/office/drawing/2014/main" id="{5690597E-CE95-4E67-9B99-DFEA3E46DAE5}"/>
              </a:ext>
            </a:extLst>
          </p:cNvPr>
          <p:cNvSpPr txBox="1"/>
          <p:nvPr/>
        </p:nvSpPr>
        <p:spPr>
          <a:xfrm>
            <a:off x="0" y="270904"/>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無法受理與不補助之情況</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C52072CF-CE89-4228-85A6-660D566283A8}"/>
              </a:ext>
            </a:extLst>
          </p:cNvPr>
          <p:cNvSpPr txBox="1"/>
          <p:nvPr/>
        </p:nvSpPr>
        <p:spPr>
          <a:xfrm>
            <a:off x="6239296" y="1028085"/>
            <a:ext cx="5400000" cy="1233697"/>
          </a:xfrm>
          <a:prstGeom prst="rect">
            <a:avLst/>
          </a:prstGeom>
          <a:solidFill>
            <a:srgbClr val="AE706A"/>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不 補 助 項 目 及 例 外</a:t>
            </a:r>
          </a:p>
        </p:txBody>
      </p:sp>
      <p:sp>
        <p:nvSpPr>
          <p:cNvPr id="8" name="文字方塊 7">
            <a:extLst>
              <a:ext uri="{FF2B5EF4-FFF2-40B4-BE49-F238E27FC236}">
                <a16:creationId xmlns:a16="http://schemas.microsoft.com/office/drawing/2014/main" id="{5FC912C1-8AAA-44F1-896B-D12A1FC69A2A}"/>
              </a:ext>
            </a:extLst>
          </p:cNvPr>
          <p:cNvSpPr txBox="1"/>
          <p:nvPr/>
        </p:nvSpPr>
        <p:spPr>
          <a:xfrm>
            <a:off x="6239295" y="2261269"/>
            <a:ext cx="5400000" cy="4219772"/>
          </a:xfrm>
          <a:prstGeom prst="rect">
            <a:avLst/>
          </a:prstGeom>
          <a:solidFill>
            <a:srgbClr val="E7D7D5"/>
          </a:solidFill>
        </p:spPr>
        <p:txBody>
          <a:bodyPr wrap="square" lIns="360000" tIns="360000" rIns="360000" bIns="360000" rtlCol="0" anchor="t" anchorCtr="1">
            <a:noAutofit/>
          </a:bodyPr>
          <a:lstStyle/>
          <a:p>
            <a:pPr marL="342900" indent="-288000">
              <a:lnSpc>
                <a:spcPts val="3800"/>
              </a:lnSpc>
              <a:spcAft>
                <a:spcPts val="600"/>
              </a:spcAft>
              <a:buFont typeface="Wingdings" panose="05000000000000000000" pitchFamily="2" charset="2"/>
              <a:buChar char="Ø"/>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97</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年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月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日建築技術規則修正施行後，取得建造執照的校舍 </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國教署補助原則</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惟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102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年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月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日建築技術規則修正與增訂條文施行前，取得建造執照的校舍，經「盤點計畫」發現目前無障礙設施不符合現行規定者，不受前述限制，仍得申請改善補助。</a:t>
            </a:r>
          </a:p>
          <a:p>
            <a:pPr marL="342900" indent="-342900">
              <a:lnSpc>
                <a:spcPts val="3800"/>
              </a:lnSpc>
              <a:buFont typeface="Wingdings" panose="05000000000000000000" pitchFamily="2" charset="2"/>
              <a:buChar char="Ø"/>
            </a:pP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9933D4F7-F29C-4677-A4EE-F2169B221356}"/>
              </a:ext>
            </a:extLst>
          </p:cNvPr>
          <p:cNvSpPr txBox="1"/>
          <p:nvPr/>
        </p:nvSpPr>
        <p:spPr>
          <a:xfrm>
            <a:off x="552707" y="1028084"/>
            <a:ext cx="5400000" cy="1233697"/>
          </a:xfrm>
          <a:prstGeom prst="rect">
            <a:avLst/>
          </a:prstGeom>
          <a:solidFill>
            <a:srgbClr val="66887C"/>
          </a:solidFill>
        </p:spPr>
        <p:txBody>
          <a:bodyPr wrap="square" rtlCol="0" anchor="ctr" anchorCtr="0">
            <a:no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不 予 受 理</a:t>
            </a:r>
          </a:p>
        </p:txBody>
      </p:sp>
      <p:sp>
        <p:nvSpPr>
          <p:cNvPr id="10" name="文字方塊 9">
            <a:extLst>
              <a:ext uri="{FF2B5EF4-FFF2-40B4-BE49-F238E27FC236}">
                <a16:creationId xmlns:a16="http://schemas.microsoft.com/office/drawing/2014/main" id="{42EFDC4C-5C2E-4031-8A32-E604D7C1AB0B}"/>
              </a:ext>
            </a:extLst>
          </p:cNvPr>
          <p:cNvSpPr txBox="1"/>
          <p:nvPr/>
        </p:nvSpPr>
        <p:spPr>
          <a:xfrm>
            <a:off x="552706" y="2261269"/>
            <a:ext cx="5400000" cy="4219772"/>
          </a:xfrm>
          <a:prstGeom prst="rect">
            <a:avLst/>
          </a:prstGeom>
          <a:solidFill>
            <a:srgbClr val="CDD9D5"/>
          </a:solidFill>
        </p:spPr>
        <p:txBody>
          <a:bodyPr wrap="square" lIns="360000" tIns="360000" rIns="360000" bIns="360000" rtlCol="0" anchor="t" anchorCtr="1">
            <a:noAutofit/>
          </a:bodyPr>
          <a:lstStyle/>
          <a:p>
            <a:pPr marL="342900" indent="-288000">
              <a:lnSpc>
                <a:spcPts val="3800"/>
              </a:lnSpc>
              <a:spcAft>
                <a:spcPts val="600"/>
              </a:spcAft>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非屬「盤點計畫」所清查及上傳「校園無障礙設施管理平臺」的改善需求項目，不予受理。若為遺漏項目，請完成盤點、清查與上傳後，再提出申請。</a:t>
            </a:r>
          </a:p>
          <a:p>
            <a:pPr marL="342900" indent="-288000">
              <a:lnSpc>
                <a:spcPts val="3800"/>
              </a:lnSpc>
              <a:buFont typeface="Wingdings" panose="05000000000000000000" pitchFamily="2" charset="2"/>
              <a:buChar char="Ø"/>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自籌配合款未編列、申請資料未齊備者或未依時程提報者，不予受理。</a:t>
            </a:r>
          </a:p>
        </p:txBody>
      </p:sp>
    </p:spTree>
    <p:extLst>
      <p:ext uri="{BB962C8B-B14F-4D97-AF65-F5344CB8AC3E}">
        <p14:creationId xmlns:p14="http://schemas.microsoft.com/office/powerpoint/2010/main" val="35598539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9" name="投影片編號版面配置區 8">
            <a:extLst>
              <a:ext uri="{FF2B5EF4-FFF2-40B4-BE49-F238E27FC236}">
                <a16:creationId xmlns:a16="http://schemas.microsoft.com/office/drawing/2014/main" id="{54F61560-951D-45DE-81A6-59FF08DB70A5}"/>
              </a:ext>
            </a:extLst>
          </p:cNvPr>
          <p:cNvSpPr>
            <a:spLocks noGrp="1"/>
          </p:cNvSpPr>
          <p:nvPr>
            <p:ph type="sldNum" sz="quarter" idx="10"/>
          </p:nvPr>
        </p:nvSpPr>
        <p:spPr/>
        <p:txBody>
          <a:bodyPr/>
          <a:lstStyle/>
          <a:p>
            <a:fld id="{6D13CB60-AA2C-49BB-811D-0C1E4460E9F3}" type="slidenum">
              <a:rPr lang="zh-TW" altLang="en-US" smtClean="0"/>
              <a:t>8</a:t>
            </a:fld>
            <a:endParaRPr lang="zh-TW" altLang="en-US"/>
          </a:p>
        </p:txBody>
      </p:sp>
      <p:sp>
        <p:nvSpPr>
          <p:cNvPr id="3" name="文本框 1">
            <a:extLst>
              <a:ext uri="{FF2B5EF4-FFF2-40B4-BE49-F238E27FC236}">
                <a16:creationId xmlns:a16="http://schemas.microsoft.com/office/drawing/2014/main" id="{35CE2726-453B-4797-BBB5-788313224197}"/>
              </a:ext>
            </a:extLst>
          </p:cNvPr>
          <p:cNvSpPr txBox="1"/>
          <p:nvPr/>
        </p:nvSpPr>
        <p:spPr>
          <a:xfrm>
            <a:off x="0" y="2786998"/>
            <a:ext cx="12192000" cy="835435"/>
          </a:xfrm>
          <a:prstGeom prst="rect">
            <a:avLst/>
          </a:prstGeom>
          <a:noFill/>
        </p:spPr>
        <p:txBody>
          <a:bodyPr wrap="square" rtlCol="0">
            <a:noAutofit/>
          </a:bodyPr>
          <a:lstStyle/>
          <a:p>
            <a:pPr algn="ctr"/>
            <a:r>
              <a:rPr kumimoji="1" lang="zh-TW" altLang="en-US" sz="4500" dirty="0">
                <a:solidFill>
                  <a:schemeClr val="tx1">
                    <a:lumMod val="75000"/>
                    <a:lumOff val="25000"/>
                  </a:schemeClr>
                </a:solidFill>
                <a:latin typeface="微軟正黑體" panose="020B0604030504040204" pitchFamily="34" charset="-120"/>
                <a:ea typeface="微軟正黑體" panose="020B0604030504040204" pitchFamily="34" charset="-120"/>
              </a:rPr>
              <a:t>貳、申請流程與提交資料</a:t>
            </a:r>
            <a:endParaRPr kumimoji="1" lang="en-US" altLang="zh-CN" sz="45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974946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DE0843E-6811-41D3-83C0-C3A7AD400C2E}"/>
              </a:ext>
            </a:extLst>
          </p:cNvPr>
          <p:cNvSpPr>
            <a:spLocks noGrp="1"/>
          </p:cNvSpPr>
          <p:nvPr>
            <p:ph type="sldNum" sz="quarter" idx="10"/>
          </p:nvPr>
        </p:nvSpPr>
        <p:spPr/>
        <p:txBody>
          <a:bodyPr/>
          <a:lstStyle/>
          <a:p>
            <a:fld id="{6D13CB60-AA2C-49BB-811D-0C1E4460E9F3}" type="slidenum">
              <a:rPr lang="zh-TW" altLang="en-US" smtClean="0"/>
              <a:t>9</a:t>
            </a:fld>
            <a:endParaRPr lang="zh-TW" altLang="en-US"/>
          </a:p>
        </p:txBody>
      </p:sp>
      <p:sp>
        <p:nvSpPr>
          <p:cNvPr id="3" name="文本框 1">
            <a:extLst>
              <a:ext uri="{FF2B5EF4-FFF2-40B4-BE49-F238E27FC236}">
                <a16:creationId xmlns:a16="http://schemas.microsoft.com/office/drawing/2014/main" id="{56164FBA-7DF9-4D3C-9F57-E58930CCDF35}"/>
              </a:ext>
            </a:extLst>
          </p:cNvPr>
          <p:cNvSpPr txBox="1"/>
          <p:nvPr/>
        </p:nvSpPr>
        <p:spPr>
          <a:xfrm>
            <a:off x="0" y="136431"/>
            <a:ext cx="12192000" cy="624794"/>
          </a:xfrm>
          <a:prstGeom prst="rect">
            <a:avLst/>
          </a:prstGeom>
          <a:noFill/>
        </p:spPr>
        <p:txBody>
          <a:bodyPr wrap="square" rtlCol="0">
            <a:noAutofit/>
          </a:bodyPr>
          <a:lstStyle/>
          <a:p>
            <a:pPr algn="ctr"/>
            <a:r>
              <a:rPr kumimoji="1"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申請時程、流程與資料</a:t>
            </a:r>
            <a:endParaRPr kumimoji="1" lang="en-US" altLang="zh-CN"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0DBF90DF-BF6C-4310-9B89-F5482A1551DD}"/>
              </a:ext>
            </a:extLst>
          </p:cNvPr>
          <p:cNvSpPr txBox="1"/>
          <p:nvPr/>
        </p:nvSpPr>
        <p:spPr>
          <a:xfrm>
            <a:off x="9972206" y="5122614"/>
            <a:ext cx="1800000" cy="162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2200" dirty="0"/>
              <a:t>6</a:t>
            </a:r>
          </a:p>
          <a:p>
            <a:r>
              <a:rPr lang="zh-TW" altLang="zh-TW" sz="1900" dirty="0"/>
              <a:t>各校</a:t>
            </a:r>
            <a:endParaRPr lang="en-US" altLang="zh-TW" sz="1900" dirty="0"/>
          </a:p>
          <a:p>
            <a:r>
              <a:rPr lang="zh-TW" altLang="zh-TW" sz="1900" dirty="0"/>
              <a:t>申請資料</a:t>
            </a:r>
            <a:endParaRPr lang="zh-TW" altLang="en-US" sz="1900" dirty="0"/>
          </a:p>
        </p:txBody>
      </p:sp>
      <p:sp>
        <p:nvSpPr>
          <p:cNvPr id="32" name="文字方塊 31">
            <a:extLst>
              <a:ext uri="{FF2B5EF4-FFF2-40B4-BE49-F238E27FC236}">
                <a16:creationId xmlns:a16="http://schemas.microsoft.com/office/drawing/2014/main" id="{95BF557B-F468-4772-8F35-FC99AFDE4562}"/>
              </a:ext>
            </a:extLst>
          </p:cNvPr>
          <p:cNvSpPr txBox="1"/>
          <p:nvPr/>
        </p:nvSpPr>
        <p:spPr>
          <a:xfrm>
            <a:off x="323117" y="5135564"/>
            <a:ext cx="1800000" cy="162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p>
            <a:pPr marL="457200" marR="76200" indent="-381000" algn="ctr">
              <a:spcAft>
                <a:spcPts val="600"/>
              </a:spcAft>
            </a:pPr>
            <a:r>
              <a:rPr lang="en-US" altLang="zh-TW" sz="1900" kern="150" dirty="0">
                <a:effectLst/>
                <a:latin typeface="微軟正黑體" panose="020B0604030504040204" pitchFamily="34" charset="-120"/>
                <a:ea typeface="微軟正黑體" panose="020B0604030504040204" pitchFamily="34" charset="-120"/>
              </a:rPr>
              <a:t> </a:t>
            </a:r>
            <a:r>
              <a:rPr lang="en-US" altLang="zh-TW" sz="2200" kern="150" dirty="0">
                <a:effectLst/>
                <a:latin typeface="微軟正黑體" panose="020B0604030504040204" pitchFamily="34" charset="-120"/>
                <a:ea typeface="微軟正黑體" panose="020B0604030504040204" pitchFamily="34" charset="-120"/>
              </a:rPr>
              <a:t>1</a:t>
            </a:r>
          </a:p>
          <a:p>
            <a:pPr marL="457200" marR="76200" indent="-381000" algn="ctr">
              <a:spcAft>
                <a:spcPts val="600"/>
              </a:spcAft>
            </a:pPr>
            <a:r>
              <a:rPr lang="zh-TW" altLang="zh-TW" sz="1900" kern="150" dirty="0">
                <a:effectLst/>
                <a:latin typeface="微軟正黑體" panose="020B0604030504040204" pitchFamily="34" charset="-120"/>
                <a:ea typeface="微軟正黑體" panose="020B0604030504040204" pitchFamily="34" charset="-120"/>
              </a:rPr>
              <a:t>地方政府</a:t>
            </a:r>
            <a:endParaRPr lang="en-US" altLang="zh-TW" sz="19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900" kern="150" dirty="0">
                <a:effectLst/>
                <a:latin typeface="微軟正黑體" panose="020B0604030504040204" pitchFamily="34" charset="-120"/>
                <a:ea typeface="微軟正黑體" panose="020B0604030504040204" pitchFamily="34" charset="-120"/>
              </a:rPr>
              <a:t>申請總表</a:t>
            </a:r>
            <a:endParaRPr lang="en-US" altLang="zh-TW" sz="1900" kern="150" dirty="0">
              <a:effectLst/>
              <a:latin typeface="微軟正黑體" panose="020B0604030504040204" pitchFamily="34" charset="-120"/>
              <a:ea typeface="微軟正黑體" panose="020B0604030504040204" pitchFamily="34" charset="-120"/>
            </a:endParaRPr>
          </a:p>
          <a:p>
            <a:pPr marL="457200" marR="76200" indent="-381000" algn="ctr">
              <a:spcAft>
                <a:spcPts val="600"/>
              </a:spcAft>
            </a:pPr>
            <a:r>
              <a:rPr lang="zh-TW" altLang="zh-TW" sz="1600" kern="150" dirty="0">
                <a:effectLst/>
                <a:latin typeface="微軟正黑體" panose="020B0604030504040204" pitchFamily="34" charset="-120"/>
                <a:ea typeface="微軟正黑體" panose="020B0604030504040204" pitchFamily="34" charset="-120"/>
              </a:rPr>
              <a:t>（附表</a:t>
            </a:r>
            <a:r>
              <a:rPr lang="en-US" altLang="zh-TW" sz="1600" kern="150" dirty="0">
                <a:effectLst/>
                <a:latin typeface="微軟正黑體" panose="020B0604030504040204" pitchFamily="34" charset="-120"/>
                <a:ea typeface="微軟正黑體" panose="020B0604030504040204" pitchFamily="34" charset="-120"/>
              </a:rPr>
              <a:t>2-1</a:t>
            </a:r>
            <a:r>
              <a:rPr lang="zh-TW" altLang="zh-TW" sz="1600" kern="150" dirty="0">
                <a:effectLst/>
                <a:latin typeface="微軟正黑體" panose="020B0604030504040204" pitchFamily="34" charset="-120"/>
                <a:ea typeface="微軟正黑體" panose="020B0604030504040204" pitchFamily="34" charset="-120"/>
              </a:rPr>
              <a:t>）</a:t>
            </a:r>
          </a:p>
        </p:txBody>
      </p:sp>
      <p:sp>
        <p:nvSpPr>
          <p:cNvPr id="34" name="文字方塊 33">
            <a:extLst>
              <a:ext uri="{FF2B5EF4-FFF2-40B4-BE49-F238E27FC236}">
                <a16:creationId xmlns:a16="http://schemas.microsoft.com/office/drawing/2014/main" id="{1725908A-F30D-487A-932F-409E095E08CF}"/>
              </a:ext>
            </a:extLst>
          </p:cNvPr>
          <p:cNvSpPr txBox="1"/>
          <p:nvPr/>
        </p:nvSpPr>
        <p:spPr>
          <a:xfrm>
            <a:off x="2252935" y="5122614"/>
            <a:ext cx="1800000" cy="162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sz="1900" kern="150">
                <a:effectLst/>
                <a:latin typeface="微軟正黑體" panose="020B0604030504040204" pitchFamily="34" charset="-120"/>
                <a:ea typeface="微軟正黑體" panose="020B0604030504040204" pitchFamily="34" charset="-120"/>
              </a:defRPr>
            </a:lvl1pPr>
          </a:lstStyle>
          <a:p>
            <a:r>
              <a:rPr lang="en-US" altLang="zh-TW" dirty="0"/>
              <a:t>2</a:t>
            </a:r>
          </a:p>
          <a:p>
            <a:r>
              <a:rPr lang="zh-TW" altLang="zh-TW" dirty="0"/>
              <a:t>經費申請表</a:t>
            </a:r>
            <a:endParaRPr lang="en-US" altLang="zh-TW" dirty="0"/>
          </a:p>
          <a:p>
            <a:r>
              <a:rPr lang="zh-TW" altLang="zh-TW" sz="1600" dirty="0"/>
              <a:t>（附表</a:t>
            </a:r>
            <a:r>
              <a:rPr lang="en-US" altLang="zh-TW" sz="1600" dirty="0"/>
              <a:t>2-2</a:t>
            </a:r>
            <a:r>
              <a:rPr lang="zh-TW" altLang="zh-TW" sz="1600" dirty="0"/>
              <a:t>）</a:t>
            </a:r>
          </a:p>
        </p:txBody>
      </p:sp>
      <p:sp>
        <p:nvSpPr>
          <p:cNvPr id="36" name="文字方塊 35">
            <a:extLst>
              <a:ext uri="{FF2B5EF4-FFF2-40B4-BE49-F238E27FC236}">
                <a16:creationId xmlns:a16="http://schemas.microsoft.com/office/drawing/2014/main" id="{FB78EC9A-242C-4920-AFA1-1CC6712A1D8C}"/>
              </a:ext>
            </a:extLst>
          </p:cNvPr>
          <p:cNvSpPr txBox="1"/>
          <p:nvPr/>
        </p:nvSpPr>
        <p:spPr>
          <a:xfrm>
            <a:off x="4182753" y="5122614"/>
            <a:ext cx="1800000" cy="162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2200" dirty="0"/>
              <a:t>3</a:t>
            </a:r>
          </a:p>
          <a:p>
            <a:r>
              <a:rPr lang="zh-TW" altLang="zh-TW" sz="1900" dirty="0"/>
              <a:t>地方政府</a:t>
            </a:r>
            <a:endParaRPr lang="en-US" altLang="zh-TW" sz="1900" dirty="0"/>
          </a:p>
          <a:p>
            <a:r>
              <a:rPr lang="zh-TW" altLang="zh-TW" sz="1900" dirty="0"/>
              <a:t>審查紀錄</a:t>
            </a:r>
            <a:endParaRPr lang="en-US" altLang="zh-TW" sz="1900" dirty="0"/>
          </a:p>
          <a:p>
            <a:r>
              <a:rPr lang="zh-TW" altLang="zh-TW" sz="1600" dirty="0"/>
              <a:t>（附表</a:t>
            </a:r>
            <a:r>
              <a:rPr lang="en-US" altLang="zh-TW" sz="1600" dirty="0"/>
              <a:t>2-3</a:t>
            </a:r>
            <a:r>
              <a:rPr lang="zh-TW" altLang="zh-TW" sz="1600" dirty="0"/>
              <a:t>）</a:t>
            </a:r>
          </a:p>
        </p:txBody>
      </p:sp>
      <p:sp>
        <p:nvSpPr>
          <p:cNvPr id="38" name="文字方塊 37">
            <a:extLst>
              <a:ext uri="{FF2B5EF4-FFF2-40B4-BE49-F238E27FC236}">
                <a16:creationId xmlns:a16="http://schemas.microsoft.com/office/drawing/2014/main" id="{BABA95BD-9302-44B8-B075-14CF35F16084}"/>
              </a:ext>
            </a:extLst>
          </p:cNvPr>
          <p:cNvSpPr txBox="1"/>
          <p:nvPr/>
        </p:nvSpPr>
        <p:spPr>
          <a:xfrm>
            <a:off x="6112571" y="5122614"/>
            <a:ext cx="1800000" cy="162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2200" dirty="0"/>
              <a:t>4</a:t>
            </a:r>
          </a:p>
          <a:p>
            <a:r>
              <a:rPr lang="zh-TW" altLang="zh-TW" sz="1900" dirty="0"/>
              <a:t>地方政府</a:t>
            </a:r>
            <a:endParaRPr lang="en-US" altLang="zh-TW" sz="1900" dirty="0"/>
          </a:p>
          <a:p>
            <a:r>
              <a:rPr lang="zh-TW" altLang="zh-TW" sz="1900" dirty="0"/>
              <a:t>整體改善計畫</a:t>
            </a:r>
            <a:endParaRPr lang="en-US" altLang="zh-TW" sz="1900" dirty="0"/>
          </a:p>
          <a:p>
            <a:r>
              <a:rPr lang="zh-TW" altLang="zh-TW" sz="1600" dirty="0"/>
              <a:t>（附表</a:t>
            </a:r>
            <a:r>
              <a:rPr lang="en-US" altLang="zh-TW" sz="1600" dirty="0"/>
              <a:t>2-4</a:t>
            </a:r>
            <a:r>
              <a:rPr lang="zh-TW" altLang="zh-TW" sz="1600" dirty="0"/>
              <a:t>）</a:t>
            </a:r>
          </a:p>
        </p:txBody>
      </p:sp>
      <p:sp>
        <p:nvSpPr>
          <p:cNvPr id="40" name="文字方塊 39">
            <a:extLst>
              <a:ext uri="{FF2B5EF4-FFF2-40B4-BE49-F238E27FC236}">
                <a16:creationId xmlns:a16="http://schemas.microsoft.com/office/drawing/2014/main" id="{CD7E3C3A-EE5F-430A-9B27-5FF401001FE5}"/>
              </a:ext>
            </a:extLst>
          </p:cNvPr>
          <p:cNvSpPr txBox="1"/>
          <p:nvPr/>
        </p:nvSpPr>
        <p:spPr>
          <a:xfrm>
            <a:off x="8042389" y="5122614"/>
            <a:ext cx="1800000" cy="1620000"/>
          </a:xfrm>
          <a:prstGeom prst="rect">
            <a:avLst/>
          </a:prstGeom>
          <a:solidFill>
            <a:schemeClr val="bg2">
              <a:lumMod val="90000"/>
            </a:schemeClr>
          </a:solidFill>
          <a:ln>
            <a:solidFill>
              <a:schemeClr val="bg1">
                <a:lumMod val="65000"/>
              </a:schemeClr>
            </a:solidFill>
          </a:ln>
        </p:spPr>
        <p:txBody>
          <a:bodyPr wrap="square" lIns="0" tIns="108000" rIns="0" bIns="0" anchor="t" anchorCtr="0">
            <a:noAutofit/>
          </a:bodyPr>
          <a:lstStyle>
            <a:defPPr>
              <a:defRPr lang="zh-CN"/>
            </a:defPPr>
            <a:lvl1pPr marL="457200" marR="76200" indent="-381000" algn="ctr">
              <a:spcAft>
                <a:spcPts val="600"/>
              </a:spcAft>
              <a:defRPr kern="150">
                <a:effectLst/>
                <a:latin typeface="微軟正黑體" panose="020B0604030504040204" pitchFamily="34" charset="-120"/>
                <a:ea typeface="微軟正黑體" panose="020B0604030504040204" pitchFamily="34" charset="-120"/>
              </a:defRPr>
            </a:lvl1pPr>
          </a:lstStyle>
          <a:p>
            <a:r>
              <a:rPr lang="en-US" altLang="zh-TW" sz="2200" dirty="0"/>
              <a:t>5</a:t>
            </a:r>
          </a:p>
          <a:p>
            <a:r>
              <a:rPr lang="en-US" altLang="zh-TW" sz="1900" dirty="0"/>
              <a:t>114~116</a:t>
            </a:r>
          </a:p>
          <a:p>
            <a:r>
              <a:rPr lang="zh-TW" altLang="zh-TW" sz="1900" dirty="0"/>
              <a:t>年度改善計畫</a:t>
            </a:r>
            <a:endParaRPr lang="en-US" altLang="zh-TW" sz="1900" dirty="0"/>
          </a:p>
          <a:p>
            <a:r>
              <a:rPr lang="zh-TW" altLang="zh-TW" sz="1600" dirty="0"/>
              <a:t>（附表</a:t>
            </a:r>
            <a:r>
              <a:rPr lang="en-US" altLang="zh-TW" sz="1600" dirty="0"/>
              <a:t>2-5~2-7</a:t>
            </a:r>
            <a:r>
              <a:rPr lang="zh-TW" altLang="zh-TW" sz="1600" dirty="0"/>
              <a:t>）</a:t>
            </a:r>
          </a:p>
        </p:txBody>
      </p:sp>
      <p:grpSp>
        <p:nvGrpSpPr>
          <p:cNvPr id="45" name="群組 44">
            <a:extLst>
              <a:ext uri="{FF2B5EF4-FFF2-40B4-BE49-F238E27FC236}">
                <a16:creationId xmlns:a16="http://schemas.microsoft.com/office/drawing/2014/main" id="{D211B61B-C68E-4B99-9D2D-13CB1C096195}"/>
              </a:ext>
            </a:extLst>
          </p:cNvPr>
          <p:cNvGrpSpPr/>
          <p:nvPr/>
        </p:nvGrpSpPr>
        <p:grpSpPr>
          <a:xfrm>
            <a:off x="323117" y="868625"/>
            <a:ext cx="11449089" cy="4024890"/>
            <a:chOff x="323117" y="913450"/>
            <a:chExt cx="11449089" cy="4024890"/>
          </a:xfrm>
        </p:grpSpPr>
        <p:sp>
          <p:nvSpPr>
            <p:cNvPr id="5" name="文字方塊 4">
              <a:extLst>
                <a:ext uri="{FF2B5EF4-FFF2-40B4-BE49-F238E27FC236}">
                  <a16:creationId xmlns:a16="http://schemas.microsoft.com/office/drawing/2014/main" id="{67B8E1AF-B235-42F1-BEDD-5C4DA17047AF}"/>
                </a:ext>
              </a:extLst>
            </p:cNvPr>
            <p:cNvSpPr txBox="1"/>
            <p:nvPr/>
          </p:nvSpPr>
          <p:spPr>
            <a:xfrm>
              <a:off x="323118" y="931035"/>
              <a:ext cx="5535372" cy="876839"/>
            </a:xfrm>
            <a:prstGeom prst="rect">
              <a:avLst/>
            </a:prstGeom>
            <a:solidFill>
              <a:srgbClr val="B7817B"/>
            </a:solidFill>
            <a:ln>
              <a:solidFill>
                <a:srgbClr val="B7817B"/>
              </a:solidFill>
            </a:ln>
          </p:spPr>
          <p:txBody>
            <a:bodyPr vert="horz" lIns="0" tIns="0" rIns="0" bIns="0" rtlCol="0" anchor="ctr" anchorCtr="0">
              <a:noAutofit/>
            </a:bodyPr>
            <a:lstStyle>
              <a:defPPr>
                <a:defRPr lang="zh-CN"/>
              </a:defPPr>
              <a:lvl1pPr indent="0" algn="ctr">
                <a:lnSpc>
                  <a:spcPct val="100000"/>
                </a:lnSpc>
                <a:spcBef>
                  <a:spcPts val="0"/>
                </a:spcBef>
                <a:buClrTx/>
                <a:buFont typeface="Wingdings" panose="05000000000000000000" pitchFamily="2" charset="2"/>
                <a:buNone/>
                <a:defRPr sz="2000" b="1" kern="150" spc="150" baseline="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defRPr>
              </a:lvl1pPr>
              <a:lvl2pPr marL="685800" indent="-228600">
                <a:lnSpc>
                  <a:spcPct val="150000"/>
                </a:lnSpc>
                <a:spcBef>
                  <a:spcPts val="500"/>
                </a:spcBef>
                <a:buClr>
                  <a:schemeClr val="accent2"/>
                </a:buClr>
                <a:buFont typeface="Wingdings" panose="05000000000000000000" pitchFamily="2" charset="2"/>
                <a:buChar char="§"/>
                <a:defRPr sz="1500" spc="150" baseline="0">
                  <a:latin typeface="Microsoft JhengHei UI" panose="020B0604030504040204" pitchFamily="34" charset="-120"/>
                  <a:ea typeface="Microsoft JhengHei UI" panose="020B0604030504040204" pitchFamily="34" charset="-120"/>
                </a:defRPr>
              </a:lvl2pPr>
              <a:lvl3pPr marL="11430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3pPr>
              <a:lvl4pPr marL="16002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4pPr>
              <a:lvl5pPr marL="20574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TW" sz="2400" dirty="0"/>
                <a:t>113</a:t>
              </a:r>
              <a:r>
                <a:rPr lang="zh-TW" altLang="zh-TW" sz="2400" dirty="0"/>
                <a:t>年</a:t>
              </a:r>
              <a:r>
                <a:rPr lang="zh-TW" altLang="en-US" sz="2400" dirty="0"/>
                <a:t> </a:t>
              </a:r>
              <a:r>
                <a:rPr lang="en-US" altLang="zh-TW" sz="2400" dirty="0"/>
                <a:t>11</a:t>
              </a:r>
              <a:r>
                <a:rPr lang="zh-TW" altLang="zh-TW" sz="2400" dirty="0"/>
                <a:t>月</a:t>
              </a:r>
              <a:r>
                <a:rPr lang="zh-TW" altLang="en-US" sz="2400" dirty="0"/>
                <a:t> </a:t>
              </a:r>
              <a:r>
                <a:rPr lang="en-US" altLang="zh-TW" sz="2400" dirty="0"/>
                <a:t>15</a:t>
              </a:r>
              <a:r>
                <a:rPr lang="zh-TW" altLang="zh-TW" sz="2400" dirty="0"/>
                <a:t>日前</a:t>
              </a:r>
              <a:endParaRPr lang="zh-TW" altLang="en-US" sz="2400" dirty="0"/>
            </a:p>
          </p:txBody>
        </p:sp>
        <p:sp>
          <p:nvSpPr>
            <p:cNvPr id="11" name="文字方塊 10">
              <a:extLst>
                <a:ext uri="{FF2B5EF4-FFF2-40B4-BE49-F238E27FC236}">
                  <a16:creationId xmlns:a16="http://schemas.microsoft.com/office/drawing/2014/main" id="{50772D3E-FF3A-4F16-B8E2-3882A9DA28A6}"/>
                </a:ext>
              </a:extLst>
            </p:cNvPr>
            <p:cNvSpPr txBox="1"/>
            <p:nvPr/>
          </p:nvSpPr>
          <p:spPr>
            <a:xfrm>
              <a:off x="3370728" y="2554854"/>
              <a:ext cx="2487762" cy="2383485"/>
            </a:xfrm>
            <a:prstGeom prst="rect">
              <a:avLst/>
            </a:prstGeom>
            <a:solidFill>
              <a:schemeClr val="bg1">
                <a:lumMod val="95000"/>
              </a:schemeClr>
            </a:solidFill>
            <a:ln>
              <a:solidFill>
                <a:srgbClr val="B7817B"/>
              </a:solidFill>
            </a:ln>
          </p:spPr>
          <p:txBody>
            <a:bodyPr wrap="square" lIns="180000" tIns="180000" rIns="180000" bIns="180000" anchor="t" anchorCtr="0">
              <a:noAutofit/>
            </a:bodyPr>
            <a:lstStyle/>
            <a:p>
              <a:pPr marL="285750" indent="-288000">
                <a:lnSpc>
                  <a:spcPct val="150000"/>
                </a:lnSpc>
                <a:buFont typeface="Wingdings" panose="05000000000000000000" pitchFamily="2" charset="2"/>
                <a:buChar char="Ø"/>
              </a:pPr>
              <a:r>
                <a:rPr lang="zh-TW" altLang="zh-TW" sz="1800" kern="150" dirty="0">
                  <a:effectLst/>
                  <a:ea typeface="標楷體" panose="03000509000000000000" pitchFamily="65" charset="-120"/>
                  <a:cs typeface="Times New Roman" panose="02020603050405020304" pitchFamily="18" charset="0"/>
                </a:rPr>
                <a:t>綜整轄屬學校需求</a:t>
              </a:r>
              <a:endParaRPr lang="en-US" altLang="zh-TW" sz="1800" kern="150" dirty="0">
                <a:effectLst/>
                <a:ea typeface="標楷體" panose="03000509000000000000" pitchFamily="65" charset="-120"/>
                <a:cs typeface="Times New Roman" panose="02020603050405020304" pitchFamily="18" charset="0"/>
              </a:endParaRPr>
            </a:p>
            <a:p>
              <a:pPr marL="285750" indent="-288000">
                <a:lnSpc>
                  <a:spcPct val="150000"/>
                </a:lnSpc>
                <a:buFont typeface="Wingdings" panose="05000000000000000000" pitchFamily="2" charset="2"/>
                <a:buChar char="Ø"/>
              </a:pPr>
              <a:r>
                <a:rPr lang="zh-TW" altLang="zh-TW" sz="1800" kern="150" dirty="0">
                  <a:effectLst/>
                  <a:ea typeface="標楷體" panose="03000509000000000000" pitchFamily="65" charset="-120"/>
                  <a:cs typeface="Times New Roman" panose="02020603050405020304" pitchFamily="18" charset="0"/>
                </a:rPr>
                <a:t>審查排列優先順序</a:t>
              </a:r>
              <a:endParaRPr lang="en-US" altLang="zh-TW" sz="1800" kern="150" dirty="0">
                <a:effectLst/>
                <a:ea typeface="標楷體" panose="03000509000000000000" pitchFamily="65" charset="-120"/>
                <a:cs typeface="Times New Roman" panose="02020603050405020304" pitchFamily="18" charset="0"/>
              </a:endParaRPr>
            </a:p>
            <a:p>
              <a:pPr marL="285750" indent="-288000">
                <a:lnSpc>
                  <a:spcPct val="150000"/>
                </a:lnSpc>
                <a:buFont typeface="Wingdings" panose="05000000000000000000" pitchFamily="2" charset="2"/>
                <a:buChar char="Ø"/>
              </a:pPr>
              <a:r>
                <a:rPr lang="zh-TW" altLang="zh-TW" sz="1800" kern="150" dirty="0">
                  <a:effectLst/>
                  <a:ea typeface="標楷體" panose="03000509000000000000" pitchFamily="65" charset="-120"/>
                  <a:cs typeface="Times New Roman" panose="02020603050405020304" pitchFamily="18" charset="0"/>
                </a:rPr>
                <a:t>編列各年度經費</a:t>
              </a:r>
              <a:endParaRPr lang="en-US" altLang="zh-TW" sz="1800" kern="150" dirty="0">
                <a:effectLst/>
                <a:ea typeface="標楷體" panose="03000509000000000000" pitchFamily="65" charset="-120"/>
                <a:cs typeface="Times New Roman" panose="02020603050405020304" pitchFamily="18" charset="0"/>
              </a:endParaRPr>
            </a:p>
            <a:p>
              <a:pPr marL="285750" indent="-288000">
                <a:lnSpc>
                  <a:spcPct val="150000"/>
                </a:lnSpc>
                <a:buFont typeface="Wingdings" panose="05000000000000000000" pitchFamily="2" charset="2"/>
                <a:buChar char="Ø"/>
              </a:pPr>
              <a:r>
                <a:rPr lang="zh-TW" altLang="en-US" kern="150" dirty="0">
                  <a:ea typeface="標楷體" panose="03000509000000000000" pitchFamily="65" charset="-120"/>
                  <a:cs typeface="Times New Roman" panose="02020603050405020304" pitchFamily="18" charset="0"/>
                </a:rPr>
                <a:t>撰寫改善計畫</a:t>
              </a:r>
              <a:endParaRPr lang="en-US" altLang="zh-TW" sz="1800" kern="150" dirty="0">
                <a:effectLst/>
                <a:ea typeface="標楷體" panose="03000509000000000000" pitchFamily="65" charset="-120"/>
                <a:cs typeface="Times New Roman" panose="02020603050405020304" pitchFamily="18" charset="0"/>
              </a:endParaRPr>
            </a:p>
            <a:p>
              <a:pPr marL="285750" indent="-288000">
                <a:lnSpc>
                  <a:spcPct val="150000"/>
                </a:lnSpc>
                <a:buFont typeface="Wingdings" panose="05000000000000000000" pitchFamily="2" charset="2"/>
                <a:buChar char="Ø"/>
              </a:pPr>
              <a:r>
                <a:rPr lang="zh-TW" altLang="en-US" sz="1800" kern="150" dirty="0">
                  <a:effectLst/>
                  <a:ea typeface="標楷體" panose="03000509000000000000" pitchFamily="65" charset="-120"/>
                  <a:cs typeface="Times New Roman" panose="02020603050405020304" pitchFamily="18" charset="0"/>
                </a:rPr>
                <a:t>申請資料</a:t>
              </a:r>
              <a:r>
                <a:rPr lang="zh-TW" altLang="zh-TW" sz="1800" kern="150" dirty="0">
                  <a:effectLst/>
                  <a:ea typeface="標楷體" panose="03000509000000000000" pitchFamily="65" charset="-120"/>
                  <a:cs typeface="Times New Roman" panose="02020603050405020304" pitchFamily="18" charset="0"/>
                </a:rPr>
                <a:t>彙整列冊</a:t>
              </a:r>
              <a:endParaRPr lang="zh-TW" altLang="en-US" dirty="0"/>
            </a:p>
          </p:txBody>
        </p:sp>
        <p:sp>
          <p:nvSpPr>
            <p:cNvPr id="12" name="文字方塊 11">
              <a:extLst>
                <a:ext uri="{FF2B5EF4-FFF2-40B4-BE49-F238E27FC236}">
                  <a16:creationId xmlns:a16="http://schemas.microsoft.com/office/drawing/2014/main" id="{B8DB9A47-BC3C-49B1-8EA1-A6177D0F04AF}"/>
                </a:ext>
              </a:extLst>
            </p:cNvPr>
            <p:cNvSpPr txBox="1"/>
            <p:nvPr/>
          </p:nvSpPr>
          <p:spPr>
            <a:xfrm>
              <a:off x="3370728" y="1885758"/>
              <a:ext cx="2487761" cy="596264"/>
            </a:xfrm>
            <a:prstGeom prst="rect">
              <a:avLst/>
            </a:prstGeom>
            <a:solidFill>
              <a:srgbClr val="DDC4C1"/>
            </a:solidFill>
            <a:ln>
              <a:solidFill>
                <a:srgbClr val="B7817B"/>
              </a:solidFill>
            </a:ln>
          </p:spPr>
          <p:txBody>
            <a:bodyPr vert="horz" lIns="0" tIns="0" rIns="0" bIns="0" rtlCol="0" anchor="ctr" anchorCtr="0">
              <a:noAutofit/>
            </a:bodyPr>
            <a:lstStyle>
              <a:defPPr>
                <a:defRPr lang="zh-CN"/>
              </a:defPPr>
              <a:lvl1pPr indent="0" algn="ctr">
                <a:lnSpc>
                  <a:spcPct val="100000"/>
                </a:lnSpc>
                <a:spcBef>
                  <a:spcPts val="0"/>
                </a:spcBef>
                <a:buClrTx/>
                <a:buFont typeface="Wingdings" panose="05000000000000000000" pitchFamily="2" charset="2"/>
                <a:buNone/>
                <a:defRPr sz="2000" b="1" kern="150" spc="150" baseline="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defRPr>
              </a:lvl1pPr>
              <a:lvl2pPr marL="685800" indent="-228600">
                <a:lnSpc>
                  <a:spcPct val="150000"/>
                </a:lnSpc>
                <a:spcBef>
                  <a:spcPts val="500"/>
                </a:spcBef>
                <a:buClr>
                  <a:schemeClr val="accent2"/>
                </a:buClr>
                <a:buFont typeface="Wingdings" panose="05000000000000000000" pitchFamily="2" charset="2"/>
                <a:buChar char="§"/>
                <a:defRPr sz="1500" spc="150" baseline="0">
                  <a:latin typeface="Microsoft JhengHei UI" panose="020B0604030504040204" pitchFamily="34" charset="-120"/>
                  <a:ea typeface="Microsoft JhengHei UI" panose="020B0604030504040204" pitchFamily="34" charset="-120"/>
                </a:defRPr>
              </a:lvl2pPr>
              <a:lvl3pPr marL="11430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3pPr>
              <a:lvl4pPr marL="16002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4pPr>
              <a:lvl5pPr marL="20574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TW" altLang="en-US" dirty="0">
                  <a:solidFill>
                    <a:schemeClr val="tx1">
                      <a:lumMod val="75000"/>
                      <a:lumOff val="25000"/>
                    </a:schemeClr>
                  </a:solidFill>
                </a:rPr>
                <a:t>各地方政府</a:t>
              </a:r>
            </a:p>
          </p:txBody>
        </p:sp>
        <p:grpSp>
          <p:nvGrpSpPr>
            <p:cNvPr id="41" name="群組 40">
              <a:extLst>
                <a:ext uri="{FF2B5EF4-FFF2-40B4-BE49-F238E27FC236}">
                  <a16:creationId xmlns:a16="http://schemas.microsoft.com/office/drawing/2014/main" id="{0EBA3B55-FBCC-457F-A049-CD23FAE46EAB}"/>
                </a:ext>
              </a:extLst>
            </p:cNvPr>
            <p:cNvGrpSpPr/>
            <p:nvPr/>
          </p:nvGrpSpPr>
          <p:grpSpPr>
            <a:xfrm>
              <a:off x="9612206" y="913450"/>
              <a:ext cx="2160000" cy="4024890"/>
              <a:chOff x="7992206" y="913450"/>
              <a:chExt cx="2160000" cy="4024890"/>
            </a:xfrm>
          </p:grpSpPr>
          <p:sp>
            <p:nvSpPr>
              <p:cNvPr id="7" name="文字方塊 6">
                <a:extLst>
                  <a:ext uri="{FF2B5EF4-FFF2-40B4-BE49-F238E27FC236}">
                    <a16:creationId xmlns:a16="http://schemas.microsoft.com/office/drawing/2014/main" id="{FEA9C420-4EEC-4EF1-B3F1-0BFE34C2814A}"/>
                  </a:ext>
                </a:extLst>
              </p:cNvPr>
              <p:cNvSpPr txBox="1"/>
              <p:nvPr/>
            </p:nvSpPr>
            <p:spPr>
              <a:xfrm>
                <a:off x="7992206" y="913450"/>
                <a:ext cx="2160000" cy="894425"/>
              </a:xfrm>
              <a:prstGeom prst="rect">
                <a:avLst/>
              </a:prstGeom>
              <a:solidFill>
                <a:srgbClr val="76968B"/>
              </a:solidFill>
              <a:ln>
                <a:solidFill>
                  <a:srgbClr val="76968B"/>
                </a:solidFill>
              </a:ln>
            </p:spPr>
            <p:txBody>
              <a:bodyPr wrap="square" anchor="ctr" anchorCtr="0">
                <a:noAutofit/>
              </a:bodyPr>
              <a:lstStyle>
                <a:defPPr>
                  <a:defRPr lang="zh-CN"/>
                </a:defPPr>
                <a:lvl1pPr marR="0" lvl="0" indent="0" algn="ctr" fontAlgn="ctr">
                  <a:lnSpc>
                    <a:spcPct val="100000"/>
                  </a:lnSpc>
                  <a:spcBef>
                    <a:spcPts val="0"/>
                  </a:spcBef>
                  <a:spcAft>
                    <a:spcPts val="0"/>
                  </a:spcAft>
                  <a:buClrTx/>
                  <a:buSzTx/>
                  <a:buFontTx/>
                  <a:buNone/>
                  <a:tabLst/>
                  <a:defRPr b="1" i="0" u="none" strike="noStrike">
                    <a:solidFill>
                      <a:schemeClr val="bg1"/>
                    </a:solidFill>
                    <a:effectLst/>
                    <a:latin typeface="微軟正黑體" panose="020B0604030504040204" pitchFamily="34" charset="-120"/>
                    <a:ea typeface="微軟正黑體" panose="020B0604030504040204" pitchFamily="34" charset="-120"/>
                  </a:defRPr>
                </a:lvl1pPr>
              </a:lstStyle>
              <a:p>
                <a:r>
                  <a:rPr lang="en-US" altLang="zh-TW" dirty="0"/>
                  <a:t>114</a:t>
                </a:r>
                <a:r>
                  <a:rPr lang="zh-TW" altLang="zh-TW" dirty="0"/>
                  <a:t>年</a:t>
                </a:r>
                <a:r>
                  <a:rPr lang="zh-TW" altLang="en-US" dirty="0"/>
                  <a:t> </a:t>
                </a:r>
                <a:r>
                  <a:rPr lang="en-US" altLang="zh-TW" dirty="0"/>
                  <a:t>2</a:t>
                </a:r>
                <a:r>
                  <a:rPr lang="zh-TW" altLang="zh-TW" dirty="0"/>
                  <a:t>月</a:t>
                </a:r>
                <a:r>
                  <a:rPr lang="zh-TW" altLang="en-US" dirty="0"/>
                  <a:t> </a:t>
                </a:r>
                <a:r>
                  <a:rPr lang="en-US" altLang="zh-TW" dirty="0"/>
                  <a:t>28</a:t>
                </a:r>
                <a:r>
                  <a:rPr lang="zh-TW" altLang="zh-TW" dirty="0"/>
                  <a:t>日前</a:t>
                </a:r>
                <a:endParaRPr lang="zh-TW" altLang="en-US" dirty="0"/>
              </a:p>
            </p:txBody>
          </p:sp>
          <p:sp>
            <p:nvSpPr>
              <p:cNvPr id="13" name="文字方塊 12">
                <a:extLst>
                  <a:ext uri="{FF2B5EF4-FFF2-40B4-BE49-F238E27FC236}">
                    <a16:creationId xmlns:a16="http://schemas.microsoft.com/office/drawing/2014/main" id="{B20437FF-4A1E-423F-A063-779C3C8826E6}"/>
                  </a:ext>
                </a:extLst>
              </p:cNvPr>
              <p:cNvSpPr txBox="1"/>
              <p:nvPr/>
            </p:nvSpPr>
            <p:spPr>
              <a:xfrm>
                <a:off x="7992206" y="1885758"/>
                <a:ext cx="2160000" cy="591213"/>
              </a:xfrm>
              <a:prstGeom prst="rect">
                <a:avLst/>
              </a:prstGeom>
              <a:solidFill>
                <a:srgbClr val="CDD9D5"/>
              </a:solidFill>
              <a:ln>
                <a:solidFill>
                  <a:srgbClr val="76968B"/>
                </a:solidFill>
              </a:ln>
            </p:spPr>
            <p:txBody>
              <a:bodyPr wrap="square" anchor="ctr" anchorCtr="0">
                <a:noAutofit/>
              </a:bodyPr>
              <a:lstStyle>
                <a:defPPr>
                  <a:defRPr lang="zh-CN"/>
                </a:defPPr>
                <a:lvl1pPr marR="0" lvl="0" indent="0" algn="ctr" fontAlgn="ctr">
                  <a:lnSpc>
                    <a:spcPct val="100000"/>
                  </a:lnSpc>
                  <a:spcBef>
                    <a:spcPts val="0"/>
                  </a:spcBef>
                  <a:spcAft>
                    <a:spcPts val="0"/>
                  </a:spcAft>
                  <a:buClrTx/>
                  <a:buSzTx/>
                  <a:buFontTx/>
                  <a:buNone/>
                  <a:tabLst/>
                  <a:defRPr b="1" i="0" u="none" strike="noStrike">
                    <a:solidFill>
                      <a:schemeClr val="bg1"/>
                    </a:solidFill>
                    <a:effectLst/>
                    <a:latin typeface="微軟正黑體" panose="020B0604030504040204" pitchFamily="34" charset="-120"/>
                    <a:ea typeface="微軟正黑體" panose="020B0604030504040204" pitchFamily="34" charset="-120"/>
                  </a:defRPr>
                </a:lvl1pPr>
              </a:lstStyle>
              <a:p>
                <a:r>
                  <a:rPr lang="zh-TW" altLang="en-US" dirty="0">
                    <a:solidFill>
                      <a:schemeClr val="tx1">
                        <a:lumMod val="75000"/>
                        <a:lumOff val="25000"/>
                      </a:schemeClr>
                    </a:solidFill>
                  </a:rPr>
                  <a:t>國教署</a:t>
                </a:r>
              </a:p>
            </p:txBody>
          </p:sp>
          <p:sp>
            <p:nvSpPr>
              <p:cNvPr id="15" name="文字方塊 14">
                <a:extLst>
                  <a:ext uri="{FF2B5EF4-FFF2-40B4-BE49-F238E27FC236}">
                    <a16:creationId xmlns:a16="http://schemas.microsoft.com/office/drawing/2014/main" id="{C0D1DEB5-C454-4E0F-928B-DAD635393230}"/>
                  </a:ext>
                </a:extLst>
              </p:cNvPr>
              <p:cNvSpPr txBox="1"/>
              <p:nvPr/>
            </p:nvSpPr>
            <p:spPr>
              <a:xfrm>
                <a:off x="7992206" y="3166302"/>
                <a:ext cx="2160000" cy="1772038"/>
              </a:xfrm>
              <a:prstGeom prst="rect">
                <a:avLst/>
              </a:prstGeom>
              <a:solidFill>
                <a:schemeClr val="bg1">
                  <a:lumMod val="95000"/>
                </a:schemeClr>
              </a:solidFill>
              <a:ln>
                <a:solidFill>
                  <a:srgbClr val="76968B"/>
                </a:solidFill>
              </a:ln>
            </p:spPr>
            <p:txBody>
              <a:bodyPr wrap="square" lIns="180000" tIns="36000" rIns="180000" bIns="36000" anchor="t" anchorCtr="0">
                <a:noAutofit/>
              </a:bodyPr>
              <a:lstStyle/>
              <a:p>
                <a:pPr algn="just">
                  <a:lnSpc>
                    <a:spcPct val="150000"/>
                  </a:lnSpc>
                </a:pPr>
                <a:r>
                  <a:rPr lang="zh-TW" altLang="zh-TW" sz="1800" kern="150" dirty="0">
                    <a:effectLst/>
                    <a:ea typeface="標楷體" panose="03000509000000000000" pitchFamily="65" charset="-120"/>
                    <a:cs typeface="Times New Roman" panose="02020603050405020304" pitchFamily="18" charset="0"/>
                  </a:rPr>
                  <a:t>視年度預算執行情形，依序完成審查、核定並函知補助額度</a:t>
                </a:r>
                <a:r>
                  <a:rPr lang="zh-TW" altLang="en-US" sz="1800" kern="150" dirty="0">
                    <a:effectLst/>
                    <a:ea typeface="標楷體" panose="03000509000000000000" pitchFamily="65" charset="-120"/>
                    <a:cs typeface="Times New Roman" panose="02020603050405020304" pitchFamily="18" charset="0"/>
                  </a:rPr>
                  <a:t>。</a:t>
                </a:r>
                <a:endParaRPr lang="zh-TW" altLang="en-US" dirty="0"/>
              </a:p>
            </p:txBody>
          </p:sp>
        </p:grpSp>
        <p:grpSp>
          <p:nvGrpSpPr>
            <p:cNvPr id="30" name="群組 29">
              <a:extLst>
                <a:ext uri="{FF2B5EF4-FFF2-40B4-BE49-F238E27FC236}">
                  <a16:creationId xmlns:a16="http://schemas.microsoft.com/office/drawing/2014/main" id="{4C7E54DE-FF25-4A21-A4F1-8BFCE9BBF5DD}"/>
                </a:ext>
              </a:extLst>
            </p:cNvPr>
            <p:cNvGrpSpPr/>
            <p:nvPr/>
          </p:nvGrpSpPr>
          <p:grpSpPr>
            <a:xfrm>
              <a:off x="6332975" y="931035"/>
              <a:ext cx="2804746" cy="4007305"/>
              <a:chOff x="4774223" y="1259280"/>
              <a:chExt cx="2804746" cy="4007305"/>
            </a:xfrm>
          </p:grpSpPr>
          <p:sp>
            <p:nvSpPr>
              <p:cNvPr id="25" name="矩形 24">
                <a:extLst>
                  <a:ext uri="{FF2B5EF4-FFF2-40B4-BE49-F238E27FC236}">
                    <a16:creationId xmlns:a16="http://schemas.microsoft.com/office/drawing/2014/main" id="{579AE57E-5E0C-4C7D-8769-5EA90DCEB9D2}"/>
                  </a:ext>
                </a:extLst>
              </p:cNvPr>
              <p:cNvSpPr/>
              <p:nvPr/>
            </p:nvSpPr>
            <p:spPr>
              <a:xfrm>
                <a:off x="4774223" y="1259280"/>
                <a:ext cx="2804746" cy="4007305"/>
              </a:xfrm>
              <a:prstGeom prst="rect">
                <a:avLst/>
              </a:prstGeom>
              <a:solidFill>
                <a:schemeClr val="bg1"/>
              </a:solidFill>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a:extLst>
                  <a:ext uri="{FF2B5EF4-FFF2-40B4-BE49-F238E27FC236}">
                    <a16:creationId xmlns:a16="http://schemas.microsoft.com/office/drawing/2014/main" id="{E5813C87-3540-42A4-BEA7-BF8F69009281}"/>
                  </a:ext>
                </a:extLst>
              </p:cNvPr>
              <p:cNvGrpSpPr/>
              <p:nvPr/>
            </p:nvGrpSpPr>
            <p:grpSpPr>
              <a:xfrm>
                <a:off x="5001573" y="1406732"/>
                <a:ext cx="2350046" cy="3759070"/>
                <a:chOff x="4957616" y="1454857"/>
                <a:chExt cx="2350046" cy="3759070"/>
              </a:xfrm>
            </p:grpSpPr>
            <p:pic>
              <p:nvPicPr>
                <p:cNvPr id="19" name="圖片 18">
                  <a:extLst>
                    <a:ext uri="{FF2B5EF4-FFF2-40B4-BE49-F238E27FC236}">
                      <a16:creationId xmlns:a16="http://schemas.microsoft.com/office/drawing/2014/main" id="{1B574544-EE60-4926-8926-8C9D410D10EB}"/>
                    </a:ext>
                  </a:extLst>
                </p:cNvPr>
                <p:cNvPicPr>
                  <a:picLocks noChangeAspect="1"/>
                </p:cNvPicPr>
                <p:nvPr/>
              </p:nvPicPr>
              <p:blipFill>
                <a:blip r:embed="rId2"/>
                <a:stretch>
                  <a:fillRect/>
                </a:stretch>
              </p:blipFill>
              <p:spPr>
                <a:xfrm>
                  <a:off x="4967662" y="1920894"/>
                  <a:ext cx="2340000" cy="2085242"/>
                </a:xfrm>
                <a:prstGeom prst="rect">
                  <a:avLst/>
                </a:prstGeom>
              </p:spPr>
            </p:pic>
            <p:sp>
              <p:nvSpPr>
                <p:cNvPr id="21" name="文字方塊 20">
                  <a:extLst>
                    <a:ext uri="{FF2B5EF4-FFF2-40B4-BE49-F238E27FC236}">
                      <a16:creationId xmlns:a16="http://schemas.microsoft.com/office/drawing/2014/main" id="{CD268B0F-0A5E-4DDD-BFC8-A55624EEAB0B}"/>
                    </a:ext>
                  </a:extLst>
                </p:cNvPr>
                <p:cNvSpPr txBox="1"/>
                <p:nvPr/>
              </p:nvSpPr>
              <p:spPr>
                <a:xfrm>
                  <a:off x="4967662" y="4121320"/>
                  <a:ext cx="2329954" cy="1092607"/>
                </a:xfrm>
                <a:prstGeom prst="rect">
                  <a:avLst/>
                </a:prstGeom>
                <a:noFill/>
              </p:spPr>
              <p:txBody>
                <a:bodyPr wrap="square" lIns="0" tIns="0" rIns="0" bIns="0">
                  <a:spAutoFit/>
                </a:bodyPr>
                <a:lstStyle/>
                <a:p>
                  <a:pPr algn="just">
                    <a:spcAft>
                      <a:spcPts val="300"/>
                    </a:spcAft>
                  </a:pPr>
                  <a:r>
                    <a:rPr lang="en-US" altLang="zh-TW" sz="2200" kern="150" dirty="0">
                      <a:effectLst/>
                      <a:latin typeface="微軟正黑體" panose="020B0604030504040204" pitchFamily="34" charset="-120"/>
                      <a:ea typeface="微軟正黑體" panose="020B0604030504040204" pitchFamily="34" charset="-120"/>
                    </a:rPr>
                    <a:t>□</a:t>
                  </a:r>
                  <a:r>
                    <a:rPr lang="en-US" altLang="zh-TW" sz="1800" kern="150" dirty="0">
                      <a:effectLst/>
                      <a:latin typeface="微軟正黑體" panose="020B0604030504040204" pitchFamily="34" charset="-120"/>
                      <a:ea typeface="微軟正黑體" panose="020B0604030504040204" pitchFamily="34" charset="-120"/>
                    </a:rPr>
                    <a:t> PDF</a:t>
                  </a:r>
                  <a:r>
                    <a:rPr lang="zh-TW" altLang="zh-TW" sz="1800" kern="150" dirty="0">
                      <a:effectLst/>
                      <a:latin typeface="微軟正黑體" panose="020B0604030504040204" pitchFamily="34" charset="-120"/>
                      <a:ea typeface="微軟正黑體" panose="020B0604030504040204" pitchFamily="34" charset="-120"/>
                    </a:rPr>
                    <a:t>檔</a:t>
                  </a:r>
                  <a:r>
                    <a:rPr lang="en-US" altLang="zh-TW" sz="1800" kern="150" dirty="0">
                      <a:effectLst/>
                      <a:latin typeface="微軟正黑體" panose="020B0604030504040204" pitchFamily="34" charset="-120"/>
                      <a:ea typeface="微軟正黑體" panose="020B0604030504040204" pitchFamily="34" charset="-120"/>
                    </a:rPr>
                    <a:t> </a:t>
                  </a:r>
                  <a:r>
                    <a:rPr lang="en-US" altLang="zh-TW" sz="1600" kern="150" dirty="0">
                      <a:effectLst/>
                      <a:latin typeface="微軟正黑體" panose="020B0604030504040204" pitchFamily="34" charset="-120"/>
                      <a:ea typeface="微軟正黑體" panose="020B0604030504040204" pitchFamily="34" charset="-120"/>
                    </a:rPr>
                    <a:t>(</a:t>
                  </a:r>
                  <a:r>
                    <a:rPr lang="zh-TW" altLang="en-US" sz="1600" kern="150" dirty="0">
                      <a:effectLst/>
                      <a:latin typeface="微軟正黑體" panose="020B0604030504040204" pitchFamily="34" charset="-120"/>
                      <a:ea typeface="微軟正黑體" panose="020B0604030504040204" pitchFamily="34" charset="-120"/>
                    </a:rPr>
                    <a:t>下</a:t>
                  </a:r>
                  <a:r>
                    <a:rPr lang="zh-TW" altLang="en-US" sz="1600" kern="150" dirty="0">
                      <a:latin typeface="微軟正黑體" panose="020B0604030504040204" pitchFamily="34" charset="-120"/>
                      <a:ea typeface="微軟正黑體" panose="020B0604030504040204" pitchFamily="34" charset="-120"/>
                    </a:rPr>
                    <a:t>列 </a:t>
                  </a:r>
                  <a:r>
                    <a:rPr lang="en-US" altLang="zh-TW" sz="1600" kern="150" dirty="0">
                      <a:effectLst/>
                      <a:latin typeface="微軟正黑體" panose="020B0604030504040204" pitchFamily="34" charset="-120"/>
                      <a:ea typeface="微軟正黑體" panose="020B0604030504040204" pitchFamily="34" charset="-120"/>
                    </a:rPr>
                    <a:t>6</a:t>
                  </a:r>
                  <a:r>
                    <a:rPr lang="zh-TW" altLang="en-US" sz="1600" kern="150" dirty="0">
                      <a:effectLst/>
                      <a:latin typeface="微軟正黑體" panose="020B0604030504040204" pitchFamily="34" charset="-120"/>
                      <a:ea typeface="微軟正黑體" panose="020B0604030504040204" pitchFamily="34" charset="-120"/>
                    </a:rPr>
                    <a:t> </a:t>
                  </a:r>
                  <a:r>
                    <a:rPr lang="zh-TW" altLang="zh-TW" sz="1600" kern="150" dirty="0">
                      <a:effectLst/>
                      <a:latin typeface="微軟正黑體" panose="020B0604030504040204" pitchFamily="34" charset="-120"/>
                      <a:ea typeface="微軟正黑體" panose="020B0604030504040204" pitchFamily="34" charset="-120"/>
                    </a:rPr>
                    <a:t>項資料</a:t>
                  </a:r>
                  <a:r>
                    <a:rPr lang="en-US" altLang="zh-TW" sz="1600" kern="150" dirty="0">
                      <a:effectLst/>
                      <a:latin typeface="微軟正黑體" panose="020B0604030504040204" pitchFamily="34" charset="-120"/>
                      <a:ea typeface="微軟正黑體" panose="020B0604030504040204" pitchFamily="34" charset="-120"/>
                    </a:rPr>
                    <a:t>)</a:t>
                  </a:r>
                  <a:endParaRPr lang="zh-TW" altLang="zh-TW" sz="1600" kern="150" dirty="0">
                    <a:effectLst/>
                    <a:latin typeface="微軟正黑體" panose="020B0604030504040204" pitchFamily="34" charset="-120"/>
                    <a:ea typeface="微軟正黑體" panose="020B0604030504040204" pitchFamily="34" charset="-120"/>
                  </a:endParaRPr>
                </a:p>
                <a:p>
                  <a:pPr algn="just">
                    <a:spcAft>
                      <a:spcPts val="300"/>
                    </a:spcAft>
                  </a:pPr>
                  <a:r>
                    <a:rPr lang="en-US" altLang="zh-TW" sz="2200" kern="150" dirty="0">
                      <a:effectLst/>
                      <a:latin typeface="微軟正黑體" panose="020B0604030504040204" pitchFamily="34" charset="-120"/>
                      <a:ea typeface="微軟正黑體" panose="020B0604030504040204" pitchFamily="34" charset="-120"/>
                    </a:rPr>
                    <a:t>□</a:t>
                  </a:r>
                  <a:r>
                    <a:rPr lang="en-US" altLang="zh-TW" sz="1800" kern="150" dirty="0">
                      <a:effectLst/>
                      <a:latin typeface="微軟正黑體" panose="020B0604030504040204" pitchFamily="34" charset="-120"/>
                      <a:ea typeface="微軟正黑體" panose="020B0604030504040204" pitchFamily="34" charset="-120"/>
                    </a:rPr>
                    <a:t> EXCEL</a:t>
                  </a:r>
                  <a:r>
                    <a:rPr lang="zh-TW" altLang="zh-TW" sz="1800" kern="150" dirty="0">
                      <a:effectLst/>
                      <a:latin typeface="微軟正黑體" panose="020B0604030504040204" pitchFamily="34" charset="-120"/>
                      <a:ea typeface="微軟正黑體" panose="020B0604030504040204" pitchFamily="34" charset="-120"/>
                    </a:rPr>
                    <a:t>檔</a:t>
                  </a:r>
                  <a:r>
                    <a:rPr lang="en-US" altLang="zh-TW" sz="1800" kern="150" dirty="0">
                      <a:effectLst/>
                      <a:latin typeface="微軟正黑體" panose="020B0604030504040204" pitchFamily="34" charset="-120"/>
                      <a:ea typeface="微軟正黑體" panose="020B0604030504040204" pitchFamily="34" charset="-120"/>
                    </a:rPr>
                    <a:t> </a:t>
                  </a:r>
                  <a:r>
                    <a:rPr lang="en-US" altLang="zh-TW" sz="1600" kern="150" dirty="0">
                      <a:effectLst/>
                      <a:latin typeface="微軟正黑體" panose="020B0604030504040204" pitchFamily="34" charset="-120"/>
                      <a:ea typeface="微軟正黑體" panose="020B0604030504040204" pitchFamily="34" charset="-120"/>
                    </a:rPr>
                    <a:t>(</a:t>
                  </a:r>
                  <a:r>
                    <a:rPr lang="zh-TW" altLang="zh-TW" sz="1600" kern="150" dirty="0">
                      <a:effectLst/>
                      <a:latin typeface="微軟正黑體" panose="020B0604030504040204" pitchFamily="34" charset="-120"/>
                      <a:ea typeface="微軟正黑體" panose="020B0604030504040204" pitchFamily="34" charset="-120"/>
                    </a:rPr>
                    <a:t>附表</a:t>
                  </a:r>
                  <a:r>
                    <a:rPr lang="zh-TW" altLang="en-US" sz="1600" kern="150" dirty="0">
                      <a:effectLst/>
                      <a:latin typeface="微軟正黑體" panose="020B0604030504040204" pitchFamily="34" charset="-120"/>
                      <a:ea typeface="微軟正黑體" panose="020B0604030504040204" pitchFamily="34" charset="-120"/>
                    </a:rPr>
                    <a:t> </a:t>
                  </a:r>
                  <a:r>
                    <a:rPr lang="en-US" altLang="zh-TW" sz="1600" kern="150" dirty="0">
                      <a:effectLst/>
                      <a:latin typeface="微軟正黑體" panose="020B0604030504040204" pitchFamily="34" charset="-120"/>
                      <a:ea typeface="微軟正黑體" panose="020B0604030504040204" pitchFamily="34" charset="-120"/>
                    </a:rPr>
                    <a:t>2-6-1)</a:t>
                  </a:r>
                  <a:endParaRPr lang="zh-TW" altLang="zh-TW" sz="1600" kern="150" dirty="0">
                    <a:effectLst/>
                    <a:latin typeface="微軟正黑體" panose="020B0604030504040204" pitchFamily="34" charset="-120"/>
                    <a:ea typeface="微軟正黑體" panose="020B0604030504040204" pitchFamily="34" charset="-120"/>
                  </a:endParaRPr>
                </a:p>
                <a:p>
                  <a:pPr>
                    <a:spcAft>
                      <a:spcPts val="300"/>
                    </a:spcAft>
                  </a:pPr>
                  <a:r>
                    <a:rPr lang="en-US" altLang="zh-TW" sz="2200" kern="150" dirty="0">
                      <a:effectLst/>
                      <a:latin typeface="微軟正黑體" panose="020B0604030504040204" pitchFamily="34" charset="-120"/>
                      <a:ea typeface="微軟正黑體" panose="020B0604030504040204" pitchFamily="34" charset="-120"/>
                    </a:rPr>
                    <a:t>□</a:t>
                  </a:r>
                  <a:r>
                    <a:rPr lang="en-US" altLang="zh-TW" sz="2200" kern="15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kern="150" dirty="0">
                      <a:effectLst/>
                      <a:latin typeface="微軟正黑體" panose="020B0604030504040204" pitchFamily="34" charset="-120"/>
                      <a:ea typeface="微軟正黑體" panose="020B0604030504040204" pitchFamily="34" charset="-120"/>
                      <a:cs typeface="Times New Roman" panose="02020603050405020304" pitchFamily="18" charset="0"/>
                    </a:rPr>
                    <a:t>EXCEL</a:t>
                  </a:r>
                  <a:r>
                    <a:rPr lang="zh-TW" altLang="zh-TW" sz="1800" kern="150" dirty="0">
                      <a:effectLst/>
                      <a:latin typeface="微軟正黑體" panose="020B0604030504040204" pitchFamily="34" charset="-120"/>
                      <a:ea typeface="微軟正黑體" panose="020B0604030504040204" pitchFamily="34" charset="-120"/>
                      <a:cs typeface="Times New Roman" panose="02020603050405020304" pitchFamily="18" charset="0"/>
                    </a:rPr>
                    <a:t>檔</a:t>
                  </a:r>
                  <a:r>
                    <a:rPr lang="en-US" altLang="zh-TW" sz="1800" kern="15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5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kern="150" dirty="0">
                      <a:effectLst/>
                      <a:latin typeface="微軟正黑體" panose="020B0604030504040204" pitchFamily="34" charset="-120"/>
                      <a:ea typeface="微軟正黑體" panose="020B0604030504040204" pitchFamily="34" charset="-120"/>
                      <a:cs typeface="Times New Roman" panose="02020603050405020304" pitchFamily="18" charset="0"/>
                    </a:rPr>
                    <a:t>附表</a:t>
                  </a:r>
                  <a:r>
                    <a:rPr lang="zh-TW" altLang="en-US" sz="1600" kern="15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kern="150" dirty="0">
                      <a:effectLst/>
                      <a:latin typeface="微軟正黑體" panose="020B0604030504040204" pitchFamily="34" charset="-120"/>
                      <a:ea typeface="微軟正黑體" panose="020B0604030504040204" pitchFamily="34" charset="-120"/>
                      <a:cs typeface="Times New Roman" panose="02020603050405020304" pitchFamily="18" charset="0"/>
                    </a:rPr>
                    <a:t>2-6-2)</a:t>
                  </a:r>
                  <a:endParaRPr lang="zh-TW" altLang="en-US" sz="16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1E73AB00-3F19-4A4B-ABE8-1948EC7FCF49}"/>
                    </a:ext>
                  </a:extLst>
                </p:cNvPr>
                <p:cNvSpPr txBox="1"/>
                <p:nvPr/>
              </p:nvSpPr>
              <p:spPr>
                <a:xfrm>
                  <a:off x="4957616" y="1454857"/>
                  <a:ext cx="2340000" cy="338554"/>
                </a:xfrm>
                <a:prstGeom prst="rect">
                  <a:avLst/>
                </a:prstGeom>
                <a:noFill/>
              </p:spPr>
              <p:txBody>
                <a:bodyPr wrap="square" lIns="0" tIns="0" rIns="0" bIns="0" anchor="ctr" anchorCtr="0">
                  <a:spAutoFit/>
                </a:bodyPr>
                <a:lstStyle/>
                <a:p>
                  <a:pPr algn="ctr"/>
                  <a:r>
                    <a:rPr lang="zh-TW" altLang="en-US" sz="2200" kern="150" dirty="0">
                      <a:effectLst/>
                      <a:ea typeface="標楷體" panose="03000509000000000000" pitchFamily="65" charset="-120"/>
                      <a:cs typeface="Times New Roman" panose="02020603050405020304" pitchFamily="18" charset="0"/>
                    </a:rPr>
                    <a:t>上傳資料提出申請</a:t>
                  </a:r>
                  <a:endParaRPr lang="zh-TW" altLang="en-US" sz="2200" dirty="0"/>
                </a:p>
              </p:txBody>
            </p:sp>
          </p:grpSp>
        </p:grpSp>
        <p:sp>
          <p:nvSpPr>
            <p:cNvPr id="26" name="等腰三角形 25">
              <a:extLst>
                <a:ext uri="{FF2B5EF4-FFF2-40B4-BE49-F238E27FC236}">
                  <a16:creationId xmlns:a16="http://schemas.microsoft.com/office/drawing/2014/main" id="{9D209661-F437-4620-B7F0-EE7EFBD026DF}"/>
                </a:ext>
              </a:extLst>
            </p:cNvPr>
            <p:cNvSpPr>
              <a:spLocks noChangeAspect="1"/>
            </p:cNvSpPr>
            <p:nvPr/>
          </p:nvSpPr>
          <p:spPr>
            <a:xfrm rot="5400000">
              <a:off x="5962890" y="2057227"/>
              <a:ext cx="288000" cy="24827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等腰三角形 28">
              <a:extLst>
                <a:ext uri="{FF2B5EF4-FFF2-40B4-BE49-F238E27FC236}">
                  <a16:creationId xmlns:a16="http://schemas.microsoft.com/office/drawing/2014/main" id="{D9E6EBD6-B5B4-45BB-8948-3462D6B6AB95}"/>
                </a:ext>
              </a:extLst>
            </p:cNvPr>
            <p:cNvSpPr>
              <a:spLocks noChangeAspect="1"/>
            </p:cNvSpPr>
            <p:nvPr/>
          </p:nvSpPr>
          <p:spPr>
            <a:xfrm rot="5400000">
              <a:off x="9219807" y="2057227"/>
              <a:ext cx="288000" cy="24827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6488B9C6-8A66-4816-80C2-B21EA214483A}"/>
                </a:ext>
              </a:extLst>
            </p:cNvPr>
            <p:cNvSpPr txBox="1"/>
            <p:nvPr/>
          </p:nvSpPr>
          <p:spPr>
            <a:xfrm>
              <a:off x="323117" y="1885758"/>
              <a:ext cx="2487761" cy="596264"/>
            </a:xfrm>
            <a:prstGeom prst="rect">
              <a:avLst/>
            </a:prstGeom>
            <a:solidFill>
              <a:srgbClr val="DDC4C1"/>
            </a:solidFill>
            <a:ln>
              <a:solidFill>
                <a:srgbClr val="B7817B"/>
              </a:solidFill>
            </a:ln>
          </p:spPr>
          <p:txBody>
            <a:bodyPr vert="horz" lIns="0" tIns="0" rIns="0" bIns="0" rtlCol="0" anchor="ctr" anchorCtr="0">
              <a:noAutofit/>
            </a:bodyPr>
            <a:lstStyle>
              <a:defPPr>
                <a:defRPr lang="zh-CN"/>
              </a:defPPr>
              <a:lvl1pPr indent="0" algn="ctr">
                <a:lnSpc>
                  <a:spcPct val="100000"/>
                </a:lnSpc>
                <a:spcBef>
                  <a:spcPts val="0"/>
                </a:spcBef>
                <a:buClrTx/>
                <a:buFont typeface="Wingdings" panose="05000000000000000000" pitchFamily="2" charset="2"/>
                <a:buNone/>
                <a:defRPr sz="2000" b="1" kern="150" spc="150" baseline="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defRPr>
              </a:lvl1pPr>
              <a:lvl2pPr marL="685800" indent="-228600">
                <a:lnSpc>
                  <a:spcPct val="150000"/>
                </a:lnSpc>
                <a:spcBef>
                  <a:spcPts val="500"/>
                </a:spcBef>
                <a:buClr>
                  <a:schemeClr val="accent2"/>
                </a:buClr>
                <a:buFont typeface="Wingdings" panose="05000000000000000000" pitchFamily="2" charset="2"/>
                <a:buChar char="§"/>
                <a:defRPr sz="1500" spc="150" baseline="0">
                  <a:latin typeface="Microsoft JhengHei UI" panose="020B0604030504040204" pitchFamily="34" charset="-120"/>
                  <a:ea typeface="Microsoft JhengHei UI" panose="020B0604030504040204" pitchFamily="34" charset="-120"/>
                </a:defRPr>
              </a:lvl2pPr>
              <a:lvl3pPr marL="11430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3pPr>
              <a:lvl4pPr marL="16002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4pPr>
              <a:lvl5pPr marL="2057400" indent="-228600">
                <a:lnSpc>
                  <a:spcPct val="150000"/>
                </a:lnSpc>
                <a:spcBef>
                  <a:spcPts val="500"/>
                </a:spcBef>
                <a:buClr>
                  <a:schemeClr val="accent2"/>
                </a:buClr>
                <a:buFont typeface="Wingdings" panose="05000000000000000000" pitchFamily="2" charset="2"/>
                <a:buChar char="§"/>
                <a:defRPr sz="1400" spc="150" baseline="0">
                  <a:latin typeface="Microsoft JhengHei UI" panose="020B0604030504040204" pitchFamily="34" charset="-120"/>
                  <a:ea typeface="Microsoft JhengHei UI" panose="020B0604030504040204" pitchFamily="34" charset="-12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TW" altLang="en-US" dirty="0">
                  <a:solidFill>
                    <a:schemeClr val="tx1">
                      <a:lumMod val="75000"/>
                      <a:lumOff val="25000"/>
                    </a:schemeClr>
                  </a:solidFill>
                </a:rPr>
                <a:t>學校</a:t>
              </a:r>
            </a:p>
          </p:txBody>
        </p:sp>
        <p:sp>
          <p:nvSpPr>
            <p:cNvPr id="43" name="等腰三角形 42">
              <a:extLst>
                <a:ext uri="{FF2B5EF4-FFF2-40B4-BE49-F238E27FC236}">
                  <a16:creationId xmlns:a16="http://schemas.microsoft.com/office/drawing/2014/main" id="{A3E68D6F-4550-42CB-B278-FD6DF3B3325D}"/>
                </a:ext>
              </a:extLst>
            </p:cNvPr>
            <p:cNvSpPr>
              <a:spLocks noChangeAspect="1"/>
            </p:cNvSpPr>
            <p:nvPr/>
          </p:nvSpPr>
          <p:spPr>
            <a:xfrm rot="5400000">
              <a:off x="2949501" y="2057227"/>
              <a:ext cx="288000" cy="24827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文字方塊 43">
              <a:extLst>
                <a:ext uri="{FF2B5EF4-FFF2-40B4-BE49-F238E27FC236}">
                  <a16:creationId xmlns:a16="http://schemas.microsoft.com/office/drawing/2014/main" id="{2F35CE83-ADD6-4008-B0D7-07EFB0A47850}"/>
                </a:ext>
              </a:extLst>
            </p:cNvPr>
            <p:cNvSpPr txBox="1"/>
            <p:nvPr/>
          </p:nvSpPr>
          <p:spPr>
            <a:xfrm>
              <a:off x="323117" y="2554854"/>
              <a:ext cx="2487762" cy="2383485"/>
            </a:xfrm>
            <a:prstGeom prst="rect">
              <a:avLst/>
            </a:prstGeom>
            <a:solidFill>
              <a:schemeClr val="bg1">
                <a:lumMod val="95000"/>
              </a:schemeClr>
            </a:solidFill>
            <a:ln>
              <a:solidFill>
                <a:srgbClr val="B7817B"/>
              </a:solidFill>
            </a:ln>
          </p:spPr>
          <p:txBody>
            <a:bodyPr wrap="square" lIns="180000" tIns="180000" rIns="180000" bIns="180000" anchor="t" anchorCtr="0">
              <a:noAutofit/>
            </a:bodyPr>
            <a:lstStyle/>
            <a:p>
              <a:pPr>
                <a:lnSpc>
                  <a:spcPct val="150000"/>
                </a:lnSpc>
              </a:pPr>
              <a:r>
                <a:rPr lang="zh-TW" altLang="en-US" sz="1800" kern="150" dirty="0">
                  <a:effectLst/>
                  <a:ea typeface="標楷體" panose="03000509000000000000" pitchFamily="65" charset="-120"/>
                  <a:cs typeface="Times New Roman" panose="02020603050405020304" pitchFamily="18" charset="0"/>
                </a:rPr>
                <a:t>依盤點清查結果，透過「校園無障礙設施管理平臺」匯出改善需求項目，撰寫計畫提出申請。</a:t>
              </a:r>
              <a:endParaRPr lang="zh-TW" altLang="en-US" dirty="0"/>
            </a:p>
          </p:txBody>
        </p:sp>
      </p:grpSp>
      <p:sp>
        <p:nvSpPr>
          <p:cNvPr id="31" name="文字方塊 30">
            <a:extLst>
              <a:ext uri="{FF2B5EF4-FFF2-40B4-BE49-F238E27FC236}">
                <a16:creationId xmlns:a16="http://schemas.microsoft.com/office/drawing/2014/main" id="{0A3D1D14-F9DC-4B38-8EBA-B8190C994DCA}"/>
              </a:ext>
            </a:extLst>
          </p:cNvPr>
          <p:cNvSpPr txBox="1"/>
          <p:nvPr/>
        </p:nvSpPr>
        <p:spPr>
          <a:xfrm>
            <a:off x="9612206" y="2459003"/>
            <a:ext cx="2160000" cy="591213"/>
          </a:xfrm>
          <a:prstGeom prst="rect">
            <a:avLst/>
          </a:prstGeom>
          <a:solidFill>
            <a:srgbClr val="CDD9D5"/>
          </a:solidFill>
          <a:ln>
            <a:solidFill>
              <a:srgbClr val="76968B"/>
            </a:solidFill>
          </a:ln>
        </p:spPr>
        <p:txBody>
          <a:bodyPr wrap="square" anchor="ctr" anchorCtr="0">
            <a:noAutofit/>
          </a:bodyPr>
          <a:lstStyle>
            <a:defPPr>
              <a:defRPr lang="zh-CN"/>
            </a:defPPr>
            <a:lvl1pPr marR="0" lvl="0" indent="0" algn="ctr" fontAlgn="ctr">
              <a:lnSpc>
                <a:spcPct val="100000"/>
              </a:lnSpc>
              <a:spcBef>
                <a:spcPts val="0"/>
              </a:spcBef>
              <a:spcAft>
                <a:spcPts val="0"/>
              </a:spcAft>
              <a:buClrTx/>
              <a:buSzTx/>
              <a:buFontTx/>
              <a:buNone/>
              <a:tabLst/>
              <a:defRPr b="1" i="0" u="none" strike="noStrike">
                <a:solidFill>
                  <a:schemeClr val="bg1"/>
                </a:solidFill>
                <a:effectLst/>
                <a:latin typeface="微軟正黑體" panose="020B0604030504040204" pitchFamily="34" charset="-120"/>
                <a:ea typeface="微軟正黑體" panose="020B0604030504040204" pitchFamily="34" charset="-120"/>
              </a:defRPr>
            </a:lvl1pPr>
          </a:lstStyle>
          <a:p>
            <a:r>
              <a:rPr lang="zh-TW" altLang="en-US" sz="1600" b="0" dirty="0">
                <a:solidFill>
                  <a:schemeClr val="tx1">
                    <a:lumMod val="75000"/>
                    <a:lumOff val="25000"/>
                  </a:schemeClr>
                </a:solidFill>
              </a:rPr>
              <a:t>國立雲林科技大學</a:t>
            </a:r>
          </a:p>
        </p:txBody>
      </p:sp>
    </p:spTree>
    <p:extLst>
      <p:ext uri="{BB962C8B-B14F-4D97-AF65-F5344CB8AC3E}">
        <p14:creationId xmlns:p14="http://schemas.microsoft.com/office/powerpoint/2010/main" val="42916444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Unix 2.6 unknown"/>
  <p:tag name="AS_RELEASE_DATE" val="2021.11.30"/>
  <p:tag name="AS_TITLE" val="Aspose.Slides for Java"/>
  <p:tag name="AS_VERSION" val="21.11"/>
  <p:tag name="ISPRING_FIRST_PUBLISH" val="1"/>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Arial"/>
      </a:majorFont>
      <a:minorFont>
        <a:latin typeface="Arial"/>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DengXian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DengXian"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DengXian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DengXian"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6359</TotalTime>
  <Words>2835</Words>
  <Application>Microsoft Office PowerPoint</Application>
  <PresentationFormat>寬螢幕</PresentationFormat>
  <Paragraphs>530</Paragraphs>
  <Slides>27</Slides>
  <Notes>6</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27</vt:i4>
      </vt:variant>
    </vt:vector>
  </HeadingPairs>
  <TitlesOfParts>
    <vt:vector size="32" baseType="lpstr">
      <vt:lpstr>DengXian</vt:lpstr>
      <vt:lpstr>微軟正黑體</vt:lpstr>
      <vt:lpstr>Arial</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User</cp:lastModifiedBy>
  <cp:revision>1098</cp:revision>
  <dcterms:created xsi:type="dcterms:W3CDTF">2018-06-17T04:53:58Z</dcterms:created>
  <dcterms:modified xsi:type="dcterms:W3CDTF">2024-10-14T07:12:53Z</dcterms:modified>
</cp:coreProperties>
</file>