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63" r:id="rId3"/>
    <p:sldId id="264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99" d="100"/>
          <a:sy n="99" d="100"/>
        </p:scale>
        <p:origin x="5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1D38-7D5B-42C5-803F-5AA017B3F8C7}" type="datetimeFigureOut">
              <a:rPr lang="zh-TW" altLang="en-US" smtClean="0"/>
              <a:t>2026/1/15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539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1D38-7D5B-42C5-803F-5AA017B3F8C7}" type="datetimeFigureOut">
              <a:rPr lang="zh-TW" altLang="en-US" smtClean="0"/>
              <a:t>2026/1/15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6421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1D38-7D5B-42C5-803F-5AA017B3F8C7}" type="datetimeFigureOut">
              <a:rPr lang="zh-TW" altLang="en-US" smtClean="0"/>
              <a:t>2026/1/15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1527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1D38-7D5B-42C5-803F-5AA017B3F8C7}" type="datetimeFigureOut">
              <a:rPr lang="zh-TW" altLang="en-US" smtClean="0"/>
              <a:t>2026/1/15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6640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1D38-7D5B-42C5-803F-5AA017B3F8C7}" type="datetimeFigureOut">
              <a:rPr lang="zh-TW" altLang="en-US" smtClean="0"/>
              <a:t>2026/1/15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382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1D38-7D5B-42C5-803F-5AA017B3F8C7}" type="datetimeFigureOut">
              <a:rPr lang="zh-TW" altLang="en-US" smtClean="0"/>
              <a:t>2026/1/15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79856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1D38-7D5B-42C5-803F-5AA017B3F8C7}" type="datetimeFigureOut">
              <a:rPr lang="zh-TW" altLang="en-US" smtClean="0"/>
              <a:t>2026/1/15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9873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1D38-7D5B-42C5-803F-5AA017B3F8C7}" type="datetimeFigureOut">
              <a:rPr lang="zh-TW" altLang="en-US" smtClean="0"/>
              <a:t>2026/1/15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1890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1D38-7D5B-42C5-803F-5AA017B3F8C7}" type="datetimeFigureOut">
              <a:rPr lang="zh-TW" altLang="en-US" smtClean="0"/>
              <a:t>2026/1/15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7359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04E1D38-7D5B-42C5-803F-5AA017B3F8C7}" type="datetimeFigureOut">
              <a:rPr lang="zh-TW" altLang="en-US" smtClean="0"/>
              <a:t>2026/1/15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69656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E1D38-7D5B-42C5-803F-5AA017B3F8C7}" type="datetimeFigureOut">
              <a:rPr lang="zh-TW" altLang="en-US" smtClean="0"/>
              <a:t>2026/1/15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0037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04E1D38-7D5B-42C5-803F-5AA017B3F8C7}" type="datetimeFigureOut">
              <a:rPr lang="zh-TW" altLang="en-US" smtClean="0"/>
              <a:t>2026/1/15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BB7A099-3C6D-4E99-A6DC-DD5F4FC0C4D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7166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F116506E-E39F-4969-87F0-45D2BFE99E6D}"/>
              </a:ext>
            </a:extLst>
          </p:cNvPr>
          <p:cNvSpPr/>
          <p:nvPr/>
        </p:nvSpPr>
        <p:spPr>
          <a:xfrm>
            <a:off x="1332963" y="1719093"/>
            <a:ext cx="9723549" cy="31393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TW" sz="6600" u="sng" dirty="0">
                <a:ln w="0"/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114</a:t>
            </a:r>
            <a:r>
              <a:rPr lang="zh-TW" altLang="en-US" sz="6600" u="sng" dirty="0">
                <a:ln w="0"/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學年度</a:t>
            </a:r>
            <a:endParaRPr lang="en-US" altLang="zh-TW" sz="6600" u="sng" dirty="0">
              <a:ln w="0"/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3000" endA="300" endPos="35500" dir="5400000" sy="-90000" algn="bl" rotWithShape="0"/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  <a:p>
            <a:pPr algn="ctr"/>
            <a:r>
              <a:rPr lang="zh-TW" altLang="en-US" sz="66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第一學期學期成績優異</a:t>
            </a:r>
            <a:endParaRPr lang="en-US" altLang="zh-TW" sz="6600" dirty="0">
              <a:ln w="0"/>
              <a:solidFill>
                <a:sysClr val="windowText" lastClr="000000"/>
              </a:solidFill>
              <a:effectLst>
                <a:reflection blurRad="6350" stA="53000" endA="300" endPos="35500" dir="5400000" sy="-90000" algn="bl" rotWithShape="0"/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  <a:p>
            <a:pPr algn="ctr"/>
            <a:r>
              <a:rPr lang="zh-TW" altLang="en-US" sz="66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前五名頒獎</a:t>
            </a:r>
          </a:p>
        </p:txBody>
      </p:sp>
    </p:spTree>
    <p:extLst>
      <p:ext uri="{BB962C8B-B14F-4D97-AF65-F5344CB8AC3E}">
        <p14:creationId xmlns:p14="http://schemas.microsoft.com/office/powerpoint/2010/main" val="3640755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6">
            <a:extLst>
              <a:ext uri="{FF2B5EF4-FFF2-40B4-BE49-F238E27FC236}">
                <a16:creationId xmlns:a16="http://schemas.microsoft.com/office/drawing/2014/main" id="{A8B2B8A9-4F18-4694-902B-638B0CDBDF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2404482"/>
              </p:ext>
            </p:extLst>
          </p:nvPr>
        </p:nvGraphicFramePr>
        <p:xfrm>
          <a:off x="980162" y="1828608"/>
          <a:ext cx="10515600" cy="43200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18855742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56561941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87479187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64756121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03515496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654591654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101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102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103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104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105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106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448415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黃楷威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李沐承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施凱鈞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張獻恩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張文耀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謝祥介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06169677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陳濬谹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曹容瑄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張語芊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范苡銨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葉東昀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王子桁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48379307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黃荷媗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陳洛伊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簡文芳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戴侑萱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陳雨沐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邱楉夏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39099644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李萏萏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黃紫玲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黃湘芸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張芯語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應少綺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杜笖岍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9063092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楊覓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謝欣慈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黃宥溱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楊蕎宓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張芸榛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黃品妍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898741780"/>
                  </a:ext>
                </a:extLst>
              </a:tr>
            </a:tbl>
          </a:graphicData>
        </a:graphic>
      </p:graphicFrame>
      <p:sp>
        <p:nvSpPr>
          <p:cNvPr id="7" name="矩形 6">
            <a:extLst>
              <a:ext uri="{FF2B5EF4-FFF2-40B4-BE49-F238E27FC236}">
                <a16:creationId xmlns:a16="http://schemas.microsoft.com/office/drawing/2014/main" id="{F116506E-E39F-4969-87F0-45D2BFE99E6D}"/>
              </a:ext>
            </a:extLst>
          </p:cNvPr>
          <p:cNvSpPr/>
          <p:nvPr/>
        </p:nvSpPr>
        <p:spPr>
          <a:xfrm>
            <a:off x="3233679" y="190192"/>
            <a:ext cx="5724644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一年級</a:t>
            </a:r>
            <a:endParaRPr lang="en-US" altLang="zh-TW" sz="4800" dirty="0">
              <a:ln w="0"/>
              <a:solidFill>
                <a:sysClr val="windowText" lastClr="000000"/>
              </a:solidFill>
              <a:effectLst>
                <a:reflection blurRad="6350" stA="53000" endA="300" endPos="35500" dir="5400000" sy="-90000" algn="bl" rotWithShape="0"/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  <a:p>
            <a:pPr algn="ctr"/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學期成績優異前五名</a:t>
            </a:r>
          </a:p>
        </p:txBody>
      </p:sp>
    </p:spTree>
    <p:extLst>
      <p:ext uri="{BB962C8B-B14F-4D97-AF65-F5344CB8AC3E}">
        <p14:creationId xmlns:p14="http://schemas.microsoft.com/office/powerpoint/2010/main" val="140641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格 6">
            <a:extLst>
              <a:ext uri="{FF2B5EF4-FFF2-40B4-BE49-F238E27FC236}">
                <a16:creationId xmlns:a16="http://schemas.microsoft.com/office/drawing/2014/main" id="{A8B2B8A9-4F18-4694-902B-638B0CDBDF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2449838"/>
              </p:ext>
            </p:extLst>
          </p:nvPr>
        </p:nvGraphicFramePr>
        <p:xfrm>
          <a:off x="980162" y="1828608"/>
          <a:ext cx="10515600" cy="43200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18855742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56561941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87479187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64756121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03515496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654591654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201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202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203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204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205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206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448415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蕭廷宇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張峻魁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張書語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蔡華書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吳沛瑾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黃崑皓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06169677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吳驊育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陳楷芝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楊侑芯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羅宥竣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劉妍希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魏紹宇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48379307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張懷之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蔡沛穎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吳羽安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謝昕庭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黃馨慧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邱苡喬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39099644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林恩熙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黃譯萱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黃子瑜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羅宇彤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蔡幸凌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陳沐新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90630920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胡以恩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梁安妮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黃羽寧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曾韋甯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許品柔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32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黃予樂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898741780"/>
                  </a:ext>
                </a:extLst>
              </a:tr>
            </a:tbl>
          </a:graphicData>
        </a:graphic>
      </p:graphicFrame>
      <p:sp>
        <p:nvSpPr>
          <p:cNvPr id="7" name="矩形 6">
            <a:extLst>
              <a:ext uri="{FF2B5EF4-FFF2-40B4-BE49-F238E27FC236}">
                <a16:creationId xmlns:a16="http://schemas.microsoft.com/office/drawing/2014/main" id="{F116506E-E39F-4969-87F0-45D2BFE99E6D}"/>
              </a:ext>
            </a:extLst>
          </p:cNvPr>
          <p:cNvSpPr/>
          <p:nvPr/>
        </p:nvSpPr>
        <p:spPr>
          <a:xfrm>
            <a:off x="3233678" y="190192"/>
            <a:ext cx="5724644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二年級</a:t>
            </a:r>
            <a:endParaRPr lang="en-US" altLang="zh-TW" sz="4800" dirty="0">
              <a:ln w="0"/>
              <a:solidFill>
                <a:sysClr val="windowText" lastClr="000000"/>
              </a:solidFill>
              <a:effectLst>
                <a:reflection blurRad="6350" stA="53000" endA="300" endPos="35500" dir="5400000" sy="-90000" algn="bl" rotWithShape="0"/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  <a:p>
            <a:pPr algn="ctr"/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學期成績優異前五名</a:t>
            </a:r>
          </a:p>
        </p:txBody>
      </p:sp>
    </p:spTree>
    <p:extLst>
      <p:ext uri="{BB962C8B-B14F-4D97-AF65-F5344CB8AC3E}">
        <p14:creationId xmlns:p14="http://schemas.microsoft.com/office/powerpoint/2010/main" val="3473248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表格 6">
            <a:extLst>
              <a:ext uri="{FF2B5EF4-FFF2-40B4-BE49-F238E27FC236}">
                <a16:creationId xmlns:a16="http://schemas.microsoft.com/office/drawing/2014/main" id="{7E8E2507-61DC-47F9-B1EA-0D523AF6F9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5714906"/>
              </p:ext>
            </p:extLst>
          </p:nvPr>
        </p:nvGraphicFramePr>
        <p:xfrm>
          <a:off x="457199" y="1759851"/>
          <a:ext cx="11352731" cy="45379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46061">
                  <a:extLst>
                    <a:ext uri="{9D8B030D-6E8A-4147-A177-3AD203B41FA5}">
                      <a16:colId xmlns:a16="http://schemas.microsoft.com/office/drawing/2014/main" val="188557428"/>
                    </a:ext>
                  </a:extLst>
                </a:gridCol>
                <a:gridCol w="946061">
                  <a:extLst>
                    <a:ext uri="{9D8B030D-6E8A-4147-A177-3AD203B41FA5}">
                      <a16:colId xmlns:a16="http://schemas.microsoft.com/office/drawing/2014/main" val="2565619416"/>
                    </a:ext>
                  </a:extLst>
                </a:gridCol>
                <a:gridCol w="946061">
                  <a:extLst>
                    <a:ext uri="{9D8B030D-6E8A-4147-A177-3AD203B41FA5}">
                      <a16:colId xmlns:a16="http://schemas.microsoft.com/office/drawing/2014/main" val="874791874"/>
                    </a:ext>
                  </a:extLst>
                </a:gridCol>
                <a:gridCol w="946061">
                  <a:extLst>
                    <a:ext uri="{9D8B030D-6E8A-4147-A177-3AD203B41FA5}">
                      <a16:colId xmlns:a16="http://schemas.microsoft.com/office/drawing/2014/main" val="647561210"/>
                    </a:ext>
                  </a:extLst>
                </a:gridCol>
                <a:gridCol w="946061">
                  <a:extLst>
                    <a:ext uri="{9D8B030D-6E8A-4147-A177-3AD203B41FA5}">
                      <a16:colId xmlns:a16="http://schemas.microsoft.com/office/drawing/2014/main" val="3035154963"/>
                    </a:ext>
                  </a:extLst>
                </a:gridCol>
                <a:gridCol w="946061">
                  <a:extLst>
                    <a:ext uri="{9D8B030D-6E8A-4147-A177-3AD203B41FA5}">
                      <a16:colId xmlns:a16="http://schemas.microsoft.com/office/drawing/2014/main" val="654591654"/>
                    </a:ext>
                  </a:extLst>
                </a:gridCol>
                <a:gridCol w="946061">
                  <a:extLst>
                    <a:ext uri="{9D8B030D-6E8A-4147-A177-3AD203B41FA5}">
                      <a16:colId xmlns:a16="http://schemas.microsoft.com/office/drawing/2014/main" val="561609927"/>
                    </a:ext>
                  </a:extLst>
                </a:gridCol>
                <a:gridCol w="946061">
                  <a:extLst>
                    <a:ext uri="{9D8B030D-6E8A-4147-A177-3AD203B41FA5}">
                      <a16:colId xmlns:a16="http://schemas.microsoft.com/office/drawing/2014/main" val="2309160925"/>
                    </a:ext>
                  </a:extLst>
                </a:gridCol>
                <a:gridCol w="946061">
                  <a:extLst>
                    <a:ext uri="{9D8B030D-6E8A-4147-A177-3AD203B41FA5}">
                      <a16:colId xmlns:a16="http://schemas.microsoft.com/office/drawing/2014/main" val="3307500578"/>
                    </a:ext>
                  </a:extLst>
                </a:gridCol>
                <a:gridCol w="946061">
                  <a:extLst>
                    <a:ext uri="{9D8B030D-6E8A-4147-A177-3AD203B41FA5}">
                      <a16:colId xmlns:a16="http://schemas.microsoft.com/office/drawing/2014/main" val="1707705744"/>
                    </a:ext>
                  </a:extLst>
                </a:gridCol>
                <a:gridCol w="945776">
                  <a:extLst>
                    <a:ext uri="{9D8B030D-6E8A-4147-A177-3AD203B41FA5}">
                      <a16:colId xmlns:a16="http://schemas.microsoft.com/office/drawing/2014/main" val="3496237714"/>
                    </a:ext>
                  </a:extLst>
                </a:gridCol>
                <a:gridCol w="946345">
                  <a:extLst>
                    <a:ext uri="{9D8B030D-6E8A-4147-A177-3AD203B41FA5}">
                      <a16:colId xmlns:a16="http://schemas.microsoft.com/office/drawing/2014/main" val="311681128"/>
                    </a:ext>
                  </a:extLst>
                </a:gridCol>
              </a:tblGrid>
              <a:tr h="75632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301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302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303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304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305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306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401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402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403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404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405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406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  <a:ea typeface="華康儷楷書" panose="03000509000000000000" pitchFamily="65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4484154"/>
                  </a:ext>
                </a:extLst>
              </a:tr>
              <a:tr h="75632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戴侑詮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何孟恩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張宸華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陳奕翰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黃教翔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江程畯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余臣羿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江品樂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陳品德</a:t>
                      </a:r>
                      <a:endParaRPr lang="zh-TW" altLang="en-US" sz="2400" kern="1200" dirty="0">
                        <a:solidFill>
                          <a:schemeClr val="dk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黃御宸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黃楷竣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蔡宸顥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061696776"/>
                  </a:ext>
                </a:extLst>
              </a:tr>
              <a:tr h="75632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洪可芯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張允禎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邱子語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黃奕翔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陳彥宏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盧禹岑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王秝葶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曾宸郁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張子丞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王暐程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蔡閔存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呂昊恩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48379307"/>
                  </a:ext>
                </a:extLst>
              </a:tr>
              <a:tr h="75632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周言恩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吳雅妃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黃蔓翎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林凱婷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高薇期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張絜安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鍾昕栩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黃苡晴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劉芸榛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李恩鋐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黃品彥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尤奐之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390996440"/>
                  </a:ext>
                </a:extLst>
              </a:tr>
              <a:tr h="75632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蘇庭均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曹秀蓁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黃品甄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李菡菡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秦微淅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謝采蓉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徐上晴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劉芳淇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張 倪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陳品羽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劉淇銘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葉子睿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90630920"/>
                  </a:ext>
                </a:extLst>
              </a:tr>
              <a:tr h="75632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陳翊安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陳品妍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高妤安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蘇韋庭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楊苡艾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楊麗穎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劉亞蓁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吳倢伊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徐榕謙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廖苡晴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蘇媺人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蕭伊晴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898741780"/>
                  </a:ext>
                </a:extLst>
              </a:tr>
            </a:tbl>
          </a:graphicData>
        </a:graphic>
      </p:graphicFrame>
      <p:sp>
        <p:nvSpPr>
          <p:cNvPr id="4" name="矩形 3">
            <a:extLst>
              <a:ext uri="{FF2B5EF4-FFF2-40B4-BE49-F238E27FC236}">
                <a16:creationId xmlns:a16="http://schemas.microsoft.com/office/drawing/2014/main" id="{A832FBD1-5408-4677-B0CD-DBCEDEA6F6D8}"/>
              </a:ext>
            </a:extLst>
          </p:cNvPr>
          <p:cNvSpPr/>
          <p:nvPr/>
        </p:nvSpPr>
        <p:spPr>
          <a:xfrm>
            <a:off x="3233678" y="190192"/>
            <a:ext cx="5724644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三</a:t>
            </a:r>
            <a:r>
              <a:rPr lang="en-US" altLang="zh-TW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.</a:t>
            </a:r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四年級</a:t>
            </a:r>
            <a:endParaRPr lang="en-US" altLang="zh-TW" sz="4800" dirty="0">
              <a:ln w="0"/>
              <a:solidFill>
                <a:sysClr val="windowText" lastClr="000000"/>
              </a:solidFill>
              <a:effectLst>
                <a:reflection blurRad="6350" stA="53000" endA="300" endPos="35500" dir="5400000" sy="-90000" algn="bl" rotWithShape="0"/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  <a:p>
            <a:pPr algn="ctr"/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學期成績優異前五名</a:t>
            </a:r>
          </a:p>
        </p:txBody>
      </p:sp>
    </p:spTree>
    <p:extLst>
      <p:ext uri="{BB962C8B-B14F-4D97-AF65-F5344CB8AC3E}">
        <p14:creationId xmlns:p14="http://schemas.microsoft.com/office/powerpoint/2010/main" val="2971876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表格 6">
            <a:extLst>
              <a:ext uri="{FF2B5EF4-FFF2-40B4-BE49-F238E27FC236}">
                <a16:creationId xmlns:a16="http://schemas.microsoft.com/office/drawing/2014/main" id="{ED21642C-9AC1-41B7-9727-7D05002999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4778591"/>
              </p:ext>
            </p:extLst>
          </p:nvPr>
        </p:nvGraphicFramePr>
        <p:xfrm>
          <a:off x="225382" y="1792046"/>
          <a:ext cx="11771292" cy="447352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80941">
                  <a:extLst>
                    <a:ext uri="{9D8B030D-6E8A-4147-A177-3AD203B41FA5}">
                      <a16:colId xmlns:a16="http://schemas.microsoft.com/office/drawing/2014/main" val="188557428"/>
                    </a:ext>
                  </a:extLst>
                </a:gridCol>
                <a:gridCol w="980941">
                  <a:extLst>
                    <a:ext uri="{9D8B030D-6E8A-4147-A177-3AD203B41FA5}">
                      <a16:colId xmlns:a16="http://schemas.microsoft.com/office/drawing/2014/main" val="2565619416"/>
                    </a:ext>
                  </a:extLst>
                </a:gridCol>
                <a:gridCol w="980941">
                  <a:extLst>
                    <a:ext uri="{9D8B030D-6E8A-4147-A177-3AD203B41FA5}">
                      <a16:colId xmlns:a16="http://schemas.microsoft.com/office/drawing/2014/main" val="874791874"/>
                    </a:ext>
                  </a:extLst>
                </a:gridCol>
                <a:gridCol w="980941">
                  <a:extLst>
                    <a:ext uri="{9D8B030D-6E8A-4147-A177-3AD203B41FA5}">
                      <a16:colId xmlns:a16="http://schemas.microsoft.com/office/drawing/2014/main" val="647561210"/>
                    </a:ext>
                  </a:extLst>
                </a:gridCol>
                <a:gridCol w="980941">
                  <a:extLst>
                    <a:ext uri="{9D8B030D-6E8A-4147-A177-3AD203B41FA5}">
                      <a16:colId xmlns:a16="http://schemas.microsoft.com/office/drawing/2014/main" val="3035154963"/>
                    </a:ext>
                  </a:extLst>
                </a:gridCol>
                <a:gridCol w="980941">
                  <a:extLst>
                    <a:ext uri="{9D8B030D-6E8A-4147-A177-3AD203B41FA5}">
                      <a16:colId xmlns:a16="http://schemas.microsoft.com/office/drawing/2014/main" val="654591654"/>
                    </a:ext>
                  </a:extLst>
                </a:gridCol>
                <a:gridCol w="980941">
                  <a:extLst>
                    <a:ext uri="{9D8B030D-6E8A-4147-A177-3AD203B41FA5}">
                      <a16:colId xmlns:a16="http://schemas.microsoft.com/office/drawing/2014/main" val="561609927"/>
                    </a:ext>
                  </a:extLst>
                </a:gridCol>
                <a:gridCol w="980941">
                  <a:extLst>
                    <a:ext uri="{9D8B030D-6E8A-4147-A177-3AD203B41FA5}">
                      <a16:colId xmlns:a16="http://schemas.microsoft.com/office/drawing/2014/main" val="2309160925"/>
                    </a:ext>
                  </a:extLst>
                </a:gridCol>
                <a:gridCol w="980941">
                  <a:extLst>
                    <a:ext uri="{9D8B030D-6E8A-4147-A177-3AD203B41FA5}">
                      <a16:colId xmlns:a16="http://schemas.microsoft.com/office/drawing/2014/main" val="3307500578"/>
                    </a:ext>
                  </a:extLst>
                </a:gridCol>
                <a:gridCol w="980941">
                  <a:extLst>
                    <a:ext uri="{9D8B030D-6E8A-4147-A177-3AD203B41FA5}">
                      <a16:colId xmlns:a16="http://schemas.microsoft.com/office/drawing/2014/main" val="1707705744"/>
                    </a:ext>
                  </a:extLst>
                </a:gridCol>
                <a:gridCol w="980941">
                  <a:extLst>
                    <a:ext uri="{9D8B030D-6E8A-4147-A177-3AD203B41FA5}">
                      <a16:colId xmlns:a16="http://schemas.microsoft.com/office/drawing/2014/main" val="3496237714"/>
                    </a:ext>
                  </a:extLst>
                </a:gridCol>
                <a:gridCol w="980941">
                  <a:extLst>
                    <a:ext uri="{9D8B030D-6E8A-4147-A177-3AD203B41FA5}">
                      <a16:colId xmlns:a16="http://schemas.microsoft.com/office/drawing/2014/main" val="311681128"/>
                    </a:ext>
                  </a:extLst>
                </a:gridCol>
              </a:tblGrid>
              <a:tr h="74558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501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502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503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504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505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506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601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602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603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604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605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3200" dirty="0">
                          <a:solidFill>
                            <a:schemeClr val="tx1"/>
                          </a:solidFill>
                        </a:rPr>
                        <a:t>606</a:t>
                      </a:r>
                      <a:endParaRPr lang="zh-TW" altLang="en-US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4484154"/>
                  </a:ext>
                </a:extLst>
              </a:tr>
              <a:tr h="74558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楊子毅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林毓澤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孫晢元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陳右耘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黃得倢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黃教誠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謝臣宥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謝祥夫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趙若曦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謝宗桓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林鈞諺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丁享恩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061696776"/>
                  </a:ext>
                </a:extLst>
              </a:tr>
              <a:tr h="74558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邱逸晟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黃品堯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林采萱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康薆爵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林哲陞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許茗棋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王子叡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陳雨康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張恩瑜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姚自恆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李承諺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魏于庭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48379307"/>
                  </a:ext>
                </a:extLst>
              </a:tr>
              <a:tr h="74558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邱姿吟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王秝緁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宋婕米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周筱茹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林張綉玲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陳苡彤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王稚晴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林禹安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王懿樂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蘇翊均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邱宥銘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黃心貝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390996440"/>
                  </a:ext>
                </a:extLst>
              </a:tr>
              <a:tr h="74558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何霈怡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張宸熙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游凱棋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李云晴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廖苡喬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林允喬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邱羽緗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蘇恩本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王懿晴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黃紫緹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吳采耘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吳映蓉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990630920"/>
                  </a:ext>
                </a:extLst>
              </a:tr>
              <a:tr h="74558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陳悅甯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宋艾昕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彭信華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胡庭彗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張宇晴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蘇昀婕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呂芸安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張儷薰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王怡文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李聿茹</a:t>
                      </a:r>
                      <a:endParaRPr lang="zh-TW" altLang="en-US" sz="2400" kern="1200" dirty="0">
                        <a:solidFill>
                          <a:schemeClr val="dk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鄧昀珊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kern="1200" dirty="0">
                          <a:solidFill>
                            <a:schemeClr val="dk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吳昕頴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898741780"/>
                  </a:ext>
                </a:extLst>
              </a:tr>
            </a:tbl>
          </a:graphicData>
        </a:graphic>
      </p:graphicFrame>
      <p:sp>
        <p:nvSpPr>
          <p:cNvPr id="4" name="矩形 3">
            <a:extLst>
              <a:ext uri="{FF2B5EF4-FFF2-40B4-BE49-F238E27FC236}">
                <a16:creationId xmlns:a16="http://schemas.microsoft.com/office/drawing/2014/main" id="{E344A02F-D436-41D3-B109-EB92497B5934}"/>
              </a:ext>
            </a:extLst>
          </p:cNvPr>
          <p:cNvSpPr/>
          <p:nvPr/>
        </p:nvSpPr>
        <p:spPr>
          <a:xfrm>
            <a:off x="3233678" y="190192"/>
            <a:ext cx="5724644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五</a:t>
            </a:r>
            <a:r>
              <a:rPr lang="en-US" altLang="zh-TW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.</a:t>
            </a:r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六年級</a:t>
            </a:r>
            <a:endParaRPr lang="en-US" altLang="zh-TW" sz="4800" dirty="0">
              <a:ln w="0"/>
              <a:solidFill>
                <a:sysClr val="windowText" lastClr="000000"/>
              </a:solidFill>
              <a:effectLst>
                <a:reflection blurRad="6350" stA="53000" endA="300" endPos="35500" dir="5400000" sy="-90000" algn="bl" rotWithShape="0"/>
              </a:effectLst>
              <a:latin typeface="華康儷粗圓" panose="020F0709000000000000" pitchFamily="49" charset="-120"/>
              <a:ea typeface="華康儷粗圓" panose="020F0709000000000000" pitchFamily="49" charset="-120"/>
            </a:endParaRPr>
          </a:p>
          <a:p>
            <a:pPr algn="ctr"/>
            <a:r>
              <a:rPr lang="zh-TW" altLang="en-US" sz="4800" dirty="0">
                <a:ln w="0"/>
                <a:solidFill>
                  <a:sysClr val="windowText" lastClr="000000"/>
                </a:solidFill>
                <a:effectLst>
                  <a:reflection blurRad="6350" stA="53000" endA="300" endPos="35500" dir="5400000" sy="-90000" algn="bl" rotWithShape="0"/>
                </a:effectLst>
                <a:latin typeface="華康儷粗圓" panose="020F0709000000000000" pitchFamily="49" charset="-120"/>
                <a:ea typeface="華康儷粗圓" panose="020F0709000000000000" pitchFamily="49" charset="-120"/>
              </a:rPr>
              <a:t>學期成績優異前五名</a:t>
            </a:r>
          </a:p>
        </p:txBody>
      </p:sp>
    </p:spTree>
    <p:extLst>
      <p:ext uri="{BB962C8B-B14F-4D97-AF65-F5344CB8AC3E}">
        <p14:creationId xmlns:p14="http://schemas.microsoft.com/office/powerpoint/2010/main" val="857821554"/>
      </p:ext>
    </p:extLst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回顧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615</TotalTime>
  <Words>539</Words>
  <Application>Microsoft Office PowerPoint</Application>
  <PresentationFormat>寬螢幕</PresentationFormat>
  <Paragraphs>227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華康儷粗圓</vt:lpstr>
      <vt:lpstr>標楷體</vt:lpstr>
      <vt:lpstr>Calibri</vt:lpstr>
      <vt:lpstr>Calibri Light</vt:lpstr>
      <vt:lpstr>Comic Sans MS</vt:lpstr>
      <vt:lpstr>回顧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68</cp:revision>
  <dcterms:created xsi:type="dcterms:W3CDTF">2024-10-01T05:18:28Z</dcterms:created>
  <dcterms:modified xsi:type="dcterms:W3CDTF">2026-01-15T09:08:48Z</dcterms:modified>
</cp:coreProperties>
</file>