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6DCVQUf1BJoafCUh5po6tlj6F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showMasterSp="0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 rot="5400000">
            <a:off x="2583179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2"/>
          <p:cNvSpPr txBox="1"/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 rot="5400000">
            <a:off x="650303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showMasterSp="0" type="secHead">
  <p:cSld name="SECTION_HEADER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3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13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2" name="Google Shape;32;p13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4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4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41" name="Google Shape;41;p14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2" type="body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7"/>
          <p:cNvSpPr txBox="1"/>
          <p:nvPr>
            <p:ph idx="2" type="body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7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9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9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0"/>
          <p:cNvSpPr txBox="1"/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" name="Google Shape;82;p20"/>
          <p:cNvPicPr preferRelativeResize="0"/>
          <p:nvPr>
            <p:ph idx="2" type="pic"/>
          </p:nvPr>
        </p:nvPicPr>
        <p:blipFill/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2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7" name="Google Shape;17;p11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CECB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473228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F1E3D8"/>
              </a:gs>
              <a:gs pos="83000">
                <a:srgbClr val="9DCECB"/>
              </a:gs>
              <a:gs pos="100000">
                <a:srgbClr val="9DCECB"/>
              </a:gs>
            </a:gsLst>
            <a:lin ang="5400000" scaled="0"/>
          </a:gradFill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47161"/>
            <a:ext cx="1126067" cy="112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/>
        </p:nvSpPr>
        <p:spPr>
          <a:xfrm>
            <a:off x="822960" y="1718812"/>
            <a:ext cx="7950462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40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影片－2024 幸福保衛站</a:t>
            </a:r>
            <a:endParaRPr b="1" i="0" sz="440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zh-TW" sz="440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北臺8縣市 幸福保衛站 </a:t>
            </a:r>
            <a:endParaRPr b="1" i="0" sz="440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zh-TW" sz="440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攜手守護180萬學童</a:t>
            </a:r>
            <a:endParaRPr b="1" i="0" sz="440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8" name="Google Shape;248;p10"/>
          <p:cNvSpPr txBox="1"/>
          <p:nvPr>
            <p:ph idx="1" type="body"/>
          </p:nvPr>
        </p:nvSpPr>
        <p:spPr>
          <a:xfrm>
            <a:off x="916095" y="4631020"/>
            <a:ext cx="7543800" cy="179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 sz="2000"/>
              <a:t>影片請雲端硬碟下載相關資料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9487" y="3533007"/>
            <a:ext cx="3449040" cy="34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/>
          <p:nvPr/>
        </p:nvSpPr>
        <p:spPr>
          <a:xfrm>
            <a:off x="397639" y="1142258"/>
            <a:ext cx="5949539" cy="2903516"/>
          </a:xfrm>
          <a:prstGeom prst="cloudCallout">
            <a:avLst>
              <a:gd fmla="val 60051" name="adj1"/>
              <a:gd fmla="val 47043" name="adj2"/>
            </a:avLst>
          </a:prstGeom>
          <a:solidFill>
            <a:schemeClr val="accent1"/>
          </a:solidFill>
          <a:ln cap="flat" cmpd="sng" w="15875">
            <a:solidFill>
              <a:srgbClr val="6037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36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什麼是幸福保衛站?</a:t>
            </a:r>
            <a:endParaRPr b="0" i="0" sz="36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"/>
          <p:cNvGrpSpPr/>
          <p:nvPr/>
        </p:nvGrpSpPr>
        <p:grpSpPr>
          <a:xfrm>
            <a:off x="-910003" y="356990"/>
            <a:ext cx="9646816" cy="4017409"/>
            <a:chOff x="-1263737" y="533159"/>
            <a:chExt cx="9646816" cy="4017409"/>
          </a:xfrm>
        </p:grpSpPr>
        <p:sp>
          <p:nvSpPr>
            <p:cNvPr id="121" name="Google Shape;121;p3"/>
            <p:cNvSpPr/>
            <p:nvPr/>
          </p:nvSpPr>
          <p:spPr>
            <a:xfrm>
              <a:off x="838363" y="2541864"/>
              <a:ext cx="547005" cy="14085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AB6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1074090" y="3208368"/>
              <a:ext cx="75552" cy="75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1" i="0" sz="5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38363" y="2495956"/>
              <a:ext cx="547005" cy="91440"/>
            </a:xfrm>
            <a:custGeom>
              <a:rect b="b" l="l" r="r" t="t"/>
              <a:pathLst>
                <a:path extrusionOk="0" h="120000" w="120000">
                  <a:moveTo>
                    <a:pt x="0" y="60245"/>
                  </a:moveTo>
                  <a:lnTo>
                    <a:pt x="60000" y="60245"/>
                  </a:lnTo>
                  <a:lnTo>
                    <a:pt x="60000" y="60000"/>
                  </a:lnTo>
                  <a:lnTo>
                    <a:pt x="120000" y="60000"/>
                  </a:lnTo>
                </a:path>
              </a:pathLst>
            </a:custGeom>
            <a:noFill/>
            <a:ln cap="flat" cmpd="sng" w="15875">
              <a:solidFill>
                <a:srgbClr val="AB6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1098191" y="2528001"/>
              <a:ext cx="27350" cy="2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1" i="0" sz="5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38363" y="1133115"/>
              <a:ext cx="547005" cy="140874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5875">
              <a:solidFill>
                <a:srgbClr val="AB6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1074086" y="1799709"/>
              <a:ext cx="75561" cy="75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1" i="0" sz="5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-5400000">
              <a:off x="-1263598" y="2124938"/>
              <a:ext cx="3370072" cy="833850"/>
            </a:xfrm>
            <a:prstGeom prst="rect">
              <a:avLst/>
            </a:prstGeom>
            <a:solidFill>
              <a:srgbClr val="DFE4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-1263737" y="2124949"/>
              <a:ext cx="3370200" cy="8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DFKai-SB"/>
                <a:buNone/>
              </a:pPr>
              <a:r>
                <a:rPr b="0" i="0" lang="zh-TW" sz="44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計</a:t>
              </a:r>
              <a:endParaRPr b="0" i="0" sz="4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DFKai-SB"/>
                <a:buNone/>
              </a:pPr>
              <a:r>
                <a:rPr b="0" i="0" lang="zh-TW" sz="44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畫</a:t>
              </a:r>
              <a:endParaRPr b="0" i="0" sz="4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DFKai-SB"/>
                <a:buNone/>
              </a:pPr>
              <a:r>
                <a:rPr b="0" i="0" lang="zh-TW" sz="44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簡</a:t>
              </a:r>
              <a:endParaRPr b="0" i="0" sz="44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DFKai-SB"/>
                <a:buNone/>
              </a:pPr>
              <a:r>
                <a:rPr b="0" i="0" lang="zh-TW" sz="44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介</a:t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385369" y="533159"/>
              <a:ext cx="6997710" cy="1199910"/>
            </a:xfrm>
            <a:prstGeom prst="rect">
              <a:avLst/>
            </a:prstGeom>
            <a:solidFill>
              <a:srgbClr val="FBE6CC"/>
            </a:solidFill>
            <a:ln cap="flat" cmpd="sng" w="15875">
              <a:solidFill>
                <a:srgbClr val="AB6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1385369" y="533159"/>
              <a:ext cx="6997710" cy="1199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DFKai-SB"/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結合本市統一、萊爾富、來來、全家等</a:t>
              </a:r>
              <a:r>
                <a:rPr b="1" i="0" lang="zh-TW" sz="2000" u="none" cap="none" strike="noStrike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四大超商</a:t>
              </a:r>
              <a:r>
                <a:rPr b="1" i="0" lang="zh-TW" sz="20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作為關懷據點，發現社區內需要幫助之高風險家庭兒少，及時通報，即時提供弱勢學生餐點、資源及服務。</a:t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385369" y="1941533"/>
              <a:ext cx="6997710" cy="1200286"/>
            </a:xfrm>
            <a:prstGeom prst="rect">
              <a:avLst/>
            </a:prstGeom>
            <a:solidFill>
              <a:srgbClr val="FBE6CC"/>
            </a:solidFill>
            <a:ln cap="flat" cmpd="sng" w="9525">
              <a:solidFill>
                <a:srgbClr val="AB6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1385369" y="1941533"/>
              <a:ext cx="6997710" cy="1200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DFKai-SB"/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藉由四大超商據點綿密、24小時不打烊的超商，提供急難求助學童餐點及通報。</a:t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385369" y="3350282"/>
              <a:ext cx="6997710" cy="1200286"/>
            </a:xfrm>
            <a:prstGeom prst="rect">
              <a:avLst/>
            </a:prstGeom>
            <a:solidFill>
              <a:srgbClr val="FBE6CC"/>
            </a:solidFill>
            <a:ln cap="flat" cmpd="sng" w="9525">
              <a:solidFill>
                <a:srgbClr val="AB6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1385369" y="3350282"/>
              <a:ext cx="6997710" cy="1200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DFKai-SB"/>
                <a:buNone/>
              </a:pPr>
              <a:r>
                <a:rPr b="1" i="0" lang="zh-TW" sz="19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18歲以下家中</a:t>
              </a:r>
              <a:r>
                <a:rPr b="1" i="0" lang="zh-TW" sz="1900" u="none" cap="none" strike="noStrike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遇緊急變故</a:t>
              </a:r>
              <a:r>
                <a:rPr b="1" i="0" lang="zh-TW" sz="19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學童，飢餓時可至</a:t>
              </a:r>
              <a:r>
                <a:rPr b="1" i="0" lang="zh-TW" sz="1900" u="sng" cap="none" strike="noStrike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有貼幸福保衛站貼紙</a:t>
              </a:r>
              <a:r>
                <a:rPr b="1" i="0" lang="zh-TW" sz="19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四大超商門市統一、全家、萊爾富、來來(OK)求助取餐。</a:t>
              </a:r>
              <a:endParaRPr/>
            </a:p>
          </p:txBody>
        </p:sp>
      </p:grpSp>
      <p:pic>
        <p:nvPicPr>
          <p:cNvPr descr="八仙塵爆案4大超商設計捐款程式免手續費| 生活| Newtalk新聞" id="135" name="Google Shape;13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87" y="4655889"/>
            <a:ext cx="72866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7824" l="10765" r="8622" t="3982"/>
          <a:stretch/>
        </p:blipFill>
        <p:spPr>
          <a:xfrm>
            <a:off x="4918589" y="439071"/>
            <a:ext cx="4166689" cy="576878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lgDashDot"/>
            <a:round/>
            <a:headEnd len="sm" w="sm" type="none"/>
            <a:tailEnd len="sm" w="sm" type="none"/>
          </a:ln>
        </p:spPr>
      </p:pic>
      <p:sp>
        <p:nvSpPr>
          <p:cNvPr id="142" name="Google Shape;142;p4"/>
          <p:cNvSpPr txBox="1"/>
          <p:nvPr/>
        </p:nvSpPr>
        <p:spPr>
          <a:xfrm>
            <a:off x="328256" y="1086871"/>
            <a:ext cx="464905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3200" cap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★超商門口會貼有-幸福保衛站貼紙</a:t>
            </a:r>
            <a:endParaRPr b="0" i="0" sz="3200" cap="none" strike="noStrik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328256" y="2538632"/>
            <a:ext cx="4649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3200" cap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★倘學生家中遇急難需求，可向超商店員求助取餐</a:t>
            </a:r>
            <a:endParaRPr b="0" i="0" sz="3200" cap="none" strike="noStrik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328256" y="4251761"/>
            <a:ext cx="4814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★救急不救窮!!!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★</a:t>
            </a:r>
            <a:r>
              <a:rPr lang="zh-TW" sz="4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非長期照顧!!!</a:t>
            </a:r>
            <a:endParaRPr b="0" i="0" sz="4000" strike="noStrik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/>
          <p:nvPr/>
        </p:nvSpPr>
        <p:spPr>
          <a:xfrm>
            <a:off x="4752363" y="25085"/>
            <a:ext cx="4307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幸福保衛站運作模式</a:t>
            </a:r>
            <a:endParaRPr b="1" i="0" sz="3600" u="none" strike="noStrike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674" y="2941754"/>
            <a:ext cx="2380890" cy="168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s.chinatimes.com/newsphoto/2020-01-24/656/B09A00_P_02_02.jpg" id="152" name="Google Shape;1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674" y="1089845"/>
            <a:ext cx="2380890" cy="156573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/>
          <p:nvPr/>
        </p:nvSpPr>
        <p:spPr>
          <a:xfrm>
            <a:off x="2399250" y="874995"/>
            <a:ext cx="1260446" cy="551572"/>
          </a:xfrm>
          <a:prstGeom prst="rect">
            <a:avLst/>
          </a:prstGeom>
          <a:solidFill>
            <a:srgbClr val="F2F1E4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Step 1</a:t>
            </a:r>
            <a:endParaRPr sz="2400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5">
            <a:alphaModFix/>
          </a:blip>
          <a:srcRect b="12657" l="6405" r="3521" t="0"/>
          <a:stretch/>
        </p:blipFill>
        <p:spPr>
          <a:xfrm>
            <a:off x="530408" y="4759519"/>
            <a:ext cx="2427421" cy="162347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/>
          <p:nvPr/>
        </p:nvSpPr>
        <p:spPr>
          <a:xfrm>
            <a:off x="2399250" y="2731869"/>
            <a:ext cx="1260446" cy="551572"/>
          </a:xfrm>
          <a:prstGeom prst="rect">
            <a:avLst/>
          </a:prstGeom>
          <a:solidFill>
            <a:srgbClr val="F2F1E4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Step 2</a:t>
            </a:r>
            <a:endParaRPr sz="2400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2399250" y="4794029"/>
            <a:ext cx="1260446" cy="551572"/>
          </a:xfrm>
          <a:prstGeom prst="rect">
            <a:avLst/>
          </a:prstGeom>
          <a:solidFill>
            <a:srgbClr val="F2F1E4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Step 3</a:t>
            </a:r>
            <a:endParaRPr sz="2400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2936145" y="1401382"/>
            <a:ext cx="565418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學童</a:t>
            </a:r>
            <a:r>
              <a:rPr b="1" i="0" lang="zh-TW" sz="2000" u="sng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填寫基本資料</a:t>
            </a: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，選取飯、麵和麵包等</a:t>
            </a:r>
            <a:r>
              <a:rPr b="0" i="0" lang="zh-TW" sz="2000" u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主食餐點及不含酒精之飲料1份</a:t>
            </a: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b="0" i="0" lang="zh-TW" sz="2000" u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100元</a:t>
            </a: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為原則)，並於</a:t>
            </a:r>
            <a:r>
              <a:rPr b="1" i="0" lang="zh-TW" sz="2000" u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店內食用完畢為原則</a:t>
            </a: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b="0" i="0" sz="2400" u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2936146" y="3429000"/>
            <a:ext cx="56541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學童取餐後超商</a:t>
            </a:r>
            <a:r>
              <a:rPr b="1" i="0" lang="zh-TW" sz="2000" u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24小時</a:t>
            </a: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傳真通報，社會局接獲通報後，派案至教育局，由教育局通知學校。</a:t>
            </a:r>
            <a:endParaRPr b="0" i="0" sz="2400" u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029473" y="5447419"/>
            <a:ext cx="61145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學校關懷輔導學生、引介資源協助學生。</a:t>
            </a:r>
            <a:endParaRPr b="0" i="0" sz="2400" u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0" name="Google Shape;160;p5"/>
          <p:cNvSpPr/>
          <p:nvPr/>
        </p:nvSpPr>
        <p:spPr>
          <a:xfrm rot="-5400000">
            <a:off x="6680899" y="-1556960"/>
            <a:ext cx="113691" cy="4516049"/>
          </a:xfrm>
          <a:prstGeom prst="round2SameRect">
            <a:avLst>
              <a:gd fmla="val 16667" name="adj1"/>
              <a:gd fmla="val 10097" name="adj2"/>
            </a:avLst>
          </a:prstGeom>
          <a:solidFill>
            <a:srgbClr val="C5B4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/>
        </p:nvSpPr>
        <p:spPr>
          <a:xfrm>
            <a:off x="634160" y="716153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40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學童取餐流程</a:t>
            </a:r>
            <a:endParaRPr b="1" i="0" sz="440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956196" y="1955968"/>
            <a:ext cx="1707624" cy="1692275"/>
          </a:xfrm>
          <a:custGeom>
            <a:rect b="b" l="l" r="r" t="t"/>
            <a:pathLst>
              <a:path extrusionOk="0" h="653852" w="660438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lt1"/>
          </a:solidFill>
          <a:ln cap="rnd" cmpd="sng" w="254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570324" y="2190918"/>
            <a:ext cx="533873" cy="615337"/>
            <a:chOff x="5844088" y="2600655"/>
            <a:chExt cx="534233" cy="615308"/>
          </a:xfrm>
        </p:grpSpPr>
        <p:grpSp>
          <p:nvGrpSpPr>
            <p:cNvPr id="169" name="Google Shape;169;p6"/>
            <p:cNvGrpSpPr/>
            <p:nvPr/>
          </p:nvGrpSpPr>
          <p:grpSpPr>
            <a:xfrm rot="8489641">
              <a:off x="6012750" y="2653201"/>
              <a:ext cx="215979" cy="555978"/>
              <a:chOff x="6011261" y="2543519"/>
              <a:chExt cx="242158" cy="623372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6019303" y="2543519"/>
                <a:ext cx="217230" cy="201123"/>
              </a:xfrm>
              <a:custGeom>
                <a:rect b="b" l="l" r="r" t="t"/>
                <a:pathLst>
                  <a:path extrusionOk="0" h="201788" w="217195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cap="rnd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6011261" y="2721930"/>
                <a:ext cx="242158" cy="444961"/>
              </a:xfrm>
              <a:custGeom>
                <a:rect b="b" l="l" r="r" t="t"/>
                <a:pathLst>
                  <a:path extrusionOk="0" h="444500" w="2159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cap="rnd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6100764" y="2573365"/>
                <a:ext cx="64101" cy="60515"/>
              </a:xfrm>
              <a:custGeom>
                <a:rect b="b" l="l" r="r" t="t"/>
                <a:pathLst>
                  <a:path extrusionOk="0" h="201788" w="217195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rgbClr val="724108"/>
              </a:solidFill>
              <a:ln cap="rnd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Google Shape;173;p6"/>
            <p:cNvSpPr/>
            <p:nvPr/>
          </p:nvSpPr>
          <p:spPr>
            <a:xfrm>
              <a:off x="5844088" y="2600655"/>
              <a:ext cx="182629" cy="195253"/>
            </a:xfrm>
            <a:custGeom>
              <a:rect b="b" l="l" r="r" t="t"/>
              <a:pathLst>
                <a:path extrusionOk="0" h="148552" w="152447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cap="rnd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6"/>
          <p:cNvSpPr txBox="1"/>
          <p:nvPr/>
        </p:nvSpPr>
        <p:spPr>
          <a:xfrm>
            <a:off x="1128300" y="2991725"/>
            <a:ext cx="1382287" cy="420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1" sz="2133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1256874" y="2901887"/>
            <a:ext cx="1080753" cy="17463"/>
          </a:xfrm>
          <a:custGeom>
            <a:rect b="b" l="l" r="r" t="t"/>
            <a:pathLst>
              <a:path extrusionOk="0" h="64281" w="351322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cap="rnd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3613256" y="1906873"/>
            <a:ext cx="1707624" cy="1692275"/>
          </a:xfrm>
          <a:custGeom>
            <a:rect b="b" l="l" r="r" t="t"/>
            <a:pathLst>
              <a:path extrusionOk="0" h="653852" w="660438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lt1"/>
          </a:solidFill>
          <a:ln cap="rnd" cmpd="sng" w="254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3887827" y="2931748"/>
            <a:ext cx="1080753" cy="17463"/>
          </a:xfrm>
          <a:custGeom>
            <a:rect b="b" l="l" r="r" t="t"/>
            <a:pathLst>
              <a:path extrusionOk="0" h="64281" w="351322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cap="rnd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3737061" y="2972663"/>
            <a:ext cx="1382287" cy="420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b="1" sz="2133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860218" y="3929261"/>
            <a:ext cx="2027425" cy="341632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學童填寫基本資料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3519423" y="3770322"/>
            <a:ext cx="1956122" cy="646331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學童取用餐點</a:t>
            </a:r>
            <a:endParaRPr sz="18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於店內食用</a:t>
            </a:r>
            <a:endParaRPr/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3">
            <a:alphaModFix/>
          </a:blip>
          <a:srcRect b="3912" l="5543" r="22145" t="2174"/>
          <a:stretch/>
        </p:blipFill>
        <p:spPr>
          <a:xfrm>
            <a:off x="3404774" y="4361918"/>
            <a:ext cx="2380890" cy="1725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幸福保衛站培文1\幸福保衛站照片\送件照片\學童填寫表格.jpg" id="182" name="Google Shape;182;p6"/>
          <p:cNvPicPr preferRelativeResize="0"/>
          <p:nvPr/>
        </p:nvPicPr>
        <p:blipFill rotWithShape="1">
          <a:blip r:embed="rId4">
            <a:alphaModFix/>
          </a:blip>
          <a:srcRect b="0" l="14787" r="16663" t="0"/>
          <a:stretch/>
        </p:blipFill>
        <p:spPr>
          <a:xfrm>
            <a:off x="791009" y="4374115"/>
            <a:ext cx="2165844" cy="170116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/>
          <p:nvPr/>
        </p:nvSpPr>
        <p:spPr>
          <a:xfrm>
            <a:off x="6327269" y="1955968"/>
            <a:ext cx="1707624" cy="1692275"/>
          </a:xfrm>
          <a:custGeom>
            <a:rect b="b" l="l" r="r" t="t"/>
            <a:pathLst>
              <a:path extrusionOk="0" h="653852" w="660438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lt1"/>
          </a:solidFill>
          <a:ln cap="rnd" cmpd="sng" w="254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6640705" y="2884424"/>
            <a:ext cx="1080753" cy="17463"/>
          </a:xfrm>
          <a:custGeom>
            <a:rect b="b" l="l" r="r" t="t"/>
            <a:pathLst>
              <a:path extrusionOk="0" h="64281" w="351322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cap="rnd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538817" y="2949211"/>
            <a:ext cx="1382287" cy="420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b="1" sz="2133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5118" y="4355097"/>
            <a:ext cx="2185055" cy="168237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"/>
          <p:cNvSpPr txBox="1"/>
          <p:nvPr/>
        </p:nvSpPr>
        <p:spPr>
          <a:xfrm>
            <a:off x="6161240" y="3915411"/>
            <a:ext cx="2380890" cy="369332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超商24小時回傳通報</a:t>
            </a:r>
            <a:endParaRPr sz="18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188" name="Google Shape;188;p6"/>
          <p:cNvGrpSpPr/>
          <p:nvPr/>
        </p:nvGrpSpPr>
        <p:grpSpPr>
          <a:xfrm>
            <a:off x="6943823" y="2303992"/>
            <a:ext cx="474516" cy="431800"/>
            <a:chOff x="7002966" y="4415883"/>
            <a:chExt cx="507443" cy="461687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rect b="b" l="l" r="r" t="t"/>
                <a:pathLst>
                  <a:path extrusionOk="0" h="548627" w="602999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cap="rnd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7396226" y="4776929"/>
                <a:ext cx="201672" cy="165395"/>
              </a:xfrm>
              <a:custGeom>
                <a:rect b="b" l="l" r="r" t="t"/>
                <a:pathLst>
                  <a:path extrusionOk="0" h="227214" w="238298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cap="rnd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" name="Google Shape;192;p6"/>
            <p:cNvSpPr/>
            <p:nvPr/>
          </p:nvSpPr>
          <p:spPr>
            <a:xfrm>
              <a:off x="7077640" y="4605989"/>
              <a:ext cx="363187" cy="6790"/>
            </a:xfrm>
            <a:custGeom>
              <a:rect b="b" l="l" r="r" t="t"/>
              <a:pathLst>
                <a:path extrusionOk="0" h="21777" w="36329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cap="rnd" cmpd="sng" w="2540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7074246" y="4517726"/>
              <a:ext cx="364884" cy="6790"/>
            </a:xfrm>
            <a:custGeom>
              <a:rect b="b" l="l" r="r" t="t"/>
              <a:pathLst>
                <a:path extrusionOk="0" h="21777" w="36329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cap="rnd" cmpd="sng" w="2540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7089519" y="4685767"/>
              <a:ext cx="363187" cy="6790"/>
            </a:xfrm>
            <a:custGeom>
              <a:rect b="b" l="l" r="r" t="t"/>
              <a:pathLst>
                <a:path extrusionOk="0" h="21777" w="36329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cap="rnd" cmpd="sng" w="2540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7081034" y="4767241"/>
              <a:ext cx="246084" cy="0"/>
            </a:xfrm>
            <a:custGeom>
              <a:rect b="b" l="l" r="r" t="t"/>
              <a:pathLst>
                <a:path extrusionOk="0" h="21777" w="363297">
                  <a:moveTo>
                    <a:pt x="0" y="0"/>
                  </a:moveTo>
                  <a:cubicBezTo>
                    <a:pt x="31301" y="0"/>
                    <a:pt x="62602" y="0"/>
                    <a:pt x="95442" y="0"/>
                  </a:cubicBezTo>
                  <a:cubicBezTo>
                    <a:pt x="128282" y="0"/>
                    <a:pt x="167794" y="0"/>
                    <a:pt x="197042" y="0"/>
                  </a:cubicBezTo>
                  <a:cubicBezTo>
                    <a:pt x="226290" y="0"/>
                    <a:pt x="243224" y="0"/>
                    <a:pt x="270933" y="0"/>
                  </a:cubicBezTo>
                  <a:cubicBezTo>
                    <a:pt x="298642" y="0"/>
                    <a:pt x="330969" y="0"/>
                    <a:pt x="363297" y="0"/>
                  </a:cubicBezTo>
                </a:path>
              </a:pathLst>
            </a:custGeom>
            <a:noFill/>
            <a:ln cap="rnd" cmpd="sng" w="2540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6"/>
          <p:cNvSpPr/>
          <p:nvPr/>
        </p:nvSpPr>
        <p:spPr>
          <a:xfrm>
            <a:off x="4107446" y="2185182"/>
            <a:ext cx="641514" cy="605919"/>
          </a:xfrm>
          <a:custGeom>
            <a:rect b="b" l="l" r="r" t="t"/>
            <a:pathLst>
              <a:path extrusionOk="0" h="21252" w="21394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 rot="-5400000">
            <a:off x="4551259" y="-2351617"/>
            <a:ext cx="140060" cy="7893284"/>
          </a:xfrm>
          <a:prstGeom prst="round2SameRect">
            <a:avLst>
              <a:gd fmla="val 16667" name="adj1"/>
              <a:gd fmla="val 10097" name="adj2"/>
            </a:avLst>
          </a:prstGeom>
          <a:solidFill>
            <a:srgbClr val="C5B4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7"/>
          <p:cNvGrpSpPr/>
          <p:nvPr/>
        </p:nvGrpSpPr>
        <p:grpSpPr>
          <a:xfrm>
            <a:off x="1162447" y="363091"/>
            <a:ext cx="6634546" cy="5734610"/>
            <a:chOff x="801721" y="2365"/>
            <a:chExt cx="6634546" cy="5734610"/>
          </a:xfrm>
        </p:grpSpPr>
        <p:sp>
          <p:nvSpPr>
            <p:cNvPr id="204" name="Google Shape;204;p7"/>
            <p:cNvSpPr/>
            <p:nvPr/>
          </p:nvSpPr>
          <p:spPr>
            <a:xfrm>
              <a:off x="3163661" y="2365"/>
              <a:ext cx="1910666" cy="1241933"/>
            </a:xfrm>
            <a:prstGeom prst="roundRect">
              <a:avLst>
                <a:gd fmla="val 16667" name="adj"/>
              </a:avLst>
            </a:prstGeom>
            <a:solidFill>
              <a:srgbClr val="DFE4D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3224287" y="62991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b="0" lang="zh-TW" sz="240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教育局接獲學童取餐資料</a:t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635504" y="623332"/>
              <a:ext cx="4966980" cy="4966980"/>
            </a:xfrm>
            <a:custGeom>
              <a:rect b="b" l="l" r="r" t="t"/>
              <a:pathLst>
                <a:path extrusionOk="0" h="120000" w="120000">
                  <a:moveTo>
                    <a:pt x="83398" y="4750"/>
                  </a:moveTo>
                  <a:lnTo>
                    <a:pt x="83398" y="4750"/>
                  </a:lnTo>
                  <a:cubicBezTo>
                    <a:pt x="93990" y="9236"/>
                    <a:pt x="103069" y="16671"/>
                    <a:pt x="109554" y="26171"/>
                  </a:cubicBezTo>
                </a:path>
              </a:pathLst>
            </a:custGeom>
            <a:noFill/>
            <a:ln cap="flat" cmpd="sng" w="38100">
              <a:solidFill>
                <a:srgbClr val="1F39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525601" y="1718415"/>
              <a:ext cx="1910666" cy="1241933"/>
            </a:xfrm>
            <a:prstGeom prst="roundRect">
              <a:avLst>
                <a:gd fmla="val 16667" name="adj"/>
              </a:avLst>
            </a:prstGeom>
            <a:solidFill>
              <a:srgbClr val="DFE4D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5586227" y="1779041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b="0" lang="zh-TW" sz="240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發文派案至取餐個案就讀學校</a:t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635504" y="623332"/>
              <a:ext cx="4966980" cy="4966980"/>
            </a:xfrm>
            <a:custGeom>
              <a:rect b="b" l="l" r="r" t="t"/>
              <a:pathLst>
                <a:path extrusionOk="0" h="120000" w="120000">
                  <a:moveTo>
                    <a:pt x="119917" y="56845"/>
                  </a:moveTo>
                  <a:lnTo>
                    <a:pt x="119917" y="56845"/>
                  </a:lnTo>
                  <a:cubicBezTo>
                    <a:pt x="120595" y="69724"/>
                    <a:pt x="117105" y="82479"/>
                    <a:pt x="109965" y="93219"/>
                  </a:cubicBezTo>
                </a:path>
              </a:pathLst>
            </a:custGeom>
            <a:noFill/>
            <a:ln cap="flat" cmpd="sng" w="38100">
              <a:solidFill>
                <a:srgbClr val="1F39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4623420" y="4495042"/>
              <a:ext cx="1910666" cy="1241933"/>
            </a:xfrm>
            <a:prstGeom prst="roundRect">
              <a:avLst>
                <a:gd fmla="val 16667" name="adj"/>
              </a:avLst>
            </a:prstGeom>
            <a:solidFill>
              <a:srgbClr val="DFE4D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 txBox="1"/>
            <p:nvPr/>
          </p:nvSpPr>
          <p:spPr>
            <a:xfrm>
              <a:off x="4684046" y="4555668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b="0" lang="zh-TW" sz="240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學校接獲通報</a:t>
              </a: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635504" y="623332"/>
              <a:ext cx="4966980" cy="4966980"/>
            </a:xfrm>
            <a:custGeom>
              <a:rect b="b" l="l" r="r" t="t"/>
              <a:pathLst>
                <a:path extrusionOk="0" h="120000" w="120000">
                  <a:moveTo>
                    <a:pt x="71948" y="118798"/>
                  </a:moveTo>
                  <a:lnTo>
                    <a:pt x="71948" y="118798"/>
                  </a:lnTo>
                  <a:cubicBezTo>
                    <a:pt x="64063" y="120400"/>
                    <a:pt x="55937" y="120400"/>
                    <a:pt x="48052" y="118798"/>
                  </a:cubicBezTo>
                </a:path>
              </a:pathLst>
            </a:custGeom>
            <a:noFill/>
            <a:ln cap="flat" cmpd="sng" w="38100">
              <a:solidFill>
                <a:srgbClr val="1F39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1703902" y="4495042"/>
              <a:ext cx="1910666" cy="1241933"/>
            </a:xfrm>
            <a:prstGeom prst="roundRect">
              <a:avLst>
                <a:gd fmla="val 16667" name="adj"/>
              </a:avLst>
            </a:prstGeom>
            <a:solidFill>
              <a:srgbClr val="DFE4D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7"/>
            <p:cNvSpPr txBox="1"/>
            <p:nvPr/>
          </p:nvSpPr>
          <p:spPr>
            <a:xfrm>
              <a:off x="1764528" y="4555668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b="0" lang="zh-TW" sz="240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關懷輔導，即時支持或援助該學生。</a:t>
              </a: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1635504" y="623332"/>
              <a:ext cx="4966980" cy="4966980"/>
            </a:xfrm>
            <a:custGeom>
              <a:rect b="b" l="l" r="r" t="t"/>
              <a:pathLst>
                <a:path extrusionOk="0" h="120000" w="120000">
                  <a:moveTo>
                    <a:pt x="10035" y="93219"/>
                  </a:moveTo>
                  <a:cubicBezTo>
                    <a:pt x="2894" y="82479"/>
                    <a:pt x="-595" y="69724"/>
                    <a:pt x="83" y="56845"/>
                  </a:cubicBezTo>
                </a:path>
              </a:pathLst>
            </a:custGeom>
            <a:noFill/>
            <a:ln cap="flat" cmpd="sng" w="38100">
              <a:solidFill>
                <a:srgbClr val="1F39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801721" y="1718415"/>
              <a:ext cx="1910666" cy="1241933"/>
            </a:xfrm>
            <a:prstGeom prst="roundRect">
              <a:avLst>
                <a:gd fmla="val 16667" name="adj"/>
              </a:avLst>
            </a:prstGeom>
            <a:solidFill>
              <a:srgbClr val="DFE4D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862347" y="1779041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b="0" lang="zh-TW" sz="240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向教育局回報學童輔導情形→結案</a:t>
              </a: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1635504" y="623332"/>
              <a:ext cx="4966980" cy="4966980"/>
            </a:xfrm>
            <a:custGeom>
              <a:rect b="b" l="l" r="r" t="t"/>
              <a:pathLst>
                <a:path extrusionOk="0" h="120000" w="120000">
                  <a:moveTo>
                    <a:pt x="10446" y="26171"/>
                  </a:moveTo>
                  <a:lnTo>
                    <a:pt x="10446" y="26171"/>
                  </a:lnTo>
                  <a:cubicBezTo>
                    <a:pt x="16931" y="16671"/>
                    <a:pt x="26010" y="9235"/>
                    <a:pt x="36602" y="4750"/>
                  </a:cubicBezTo>
                </a:path>
              </a:pathLst>
            </a:custGeom>
            <a:noFill/>
            <a:ln cap="flat" cmpd="sng" w="38100">
              <a:solidFill>
                <a:srgbClr val="1F39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p7"/>
          <p:cNvSpPr txBox="1"/>
          <p:nvPr/>
        </p:nvSpPr>
        <p:spPr>
          <a:xfrm>
            <a:off x="3853039" y="2609985"/>
            <a:ext cx="14379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00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通報流程</a:t>
            </a:r>
            <a:endParaRPr b="1" i="0" sz="400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2994871" y="192949"/>
            <a:ext cx="648000" cy="576000"/>
          </a:xfrm>
          <a:prstGeom prst="ellipse">
            <a:avLst/>
          </a:prstGeom>
          <a:solidFill>
            <a:srgbClr val="FBE6CC"/>
          </a:solidFill>
          <a:ln cap="flat" cmpd="sng" w="158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1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7660548" y="1872145"/>
            <a:ext cx="648000" cy="576000"/>
          </a:xfrm>
          <a:prstGeom prst="ellipse">
            <a:avLst/>
          </a:prstGeom>
          <a:solidFill>
            <a:srgbClr val="FBE6CC"/>
          </a:solidFill>
          <a:ln cap="flat" cmpd="sng" w="158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2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6737759" y="4615345"/>
            <a:ext cx="648000" cy="576000"/>
          </a:xfrm>
          <a:prstGeom prst="ellipse">
            <a:avLst/>
          </a:prstGeom>
          <a:solidFill>
            <a:srgbClr val="FBE6CC"/>
          </a:solidFill>
          <a:ln cap="flat" cmpd="sng" w="158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3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1586919" y="4506289"/>
            <a:ext cx="648000" cy="576000"/>
          </a:xfrm>
          <a:prstGeom prst="ellipse">
            <a:avLst/>
          </a:prstGeom>
          <a:solidFill>
            <a:srgbClr val="FBE6CC"/>
          </a:solidFill>
          <a:ln cap="flat" cmpd="sng" w="158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4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829111" y="1788256"/>
            <a:ext cx="648000" cy="576000"/>
          </a:xfrm>
          <a:prstGeom prst="ellipse">
            <a:avLst/>
          </a:prstGeom>
          <a:solidFill>
            <a:srgbClr val="FBE6CC"/>
          </a:solidFill>
          <a:ln cap="flat" cmpd="sng" w="158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5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/>
          <p:nvPr/>
        </p:nvSpPr>
        <p:spPr>
          <a:xfrm>
            <a:off x="674647" y="484619"/>
            <a:ext cx="57572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40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學校協助事項</a:t>
            </a:r>
            <a:endParaRPr b="1" i="0" sz="440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1" name="Google Shape;231;p8"/>
          <p:cNvSpPr/>
          <p:nvPr/>
        </p:nvSpPr>
        <p:spPr>
          <a:xfrm rot="-5400000">
            <a:off x="4551259" y="-2616964"/>
            <a:ext cx="140060" cy="7893284"/>
          </a:xfrm>
          <a:prstGeom prst="round2SameRect">
            <a:avLst>
              <a:gd fmla="val 16667" name="adj1"/>
              <a:gd fmla="val 10097" name="adj2"/>
            </a:avLst>
          </a:prstGeom>
          <a:solidFill>
            <a:srgbClr val="C5B4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674647" y="1469545"/>
            <a:ext cx="8009503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接獲學童取餐訊息，進行個案訪談。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接獲教育局派案後，須於</a:t>
            </a:r>
            <a:r>
              <a:rPr lang="zh-TW" sz="2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30日內</a:t>
            </a: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回報輔導結果。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1" marL="971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b="0" i="0" lang="zh-TW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單純個案直接提供協助，主動關懷、輔導學生。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1" marL="971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b="0" i="0" lang="zh-TW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若個案家中主要照顧者失業或收入不穩定者，主動提供</a:t>
            </a:r>
            <a:r>
              <a:rPr b="0" i="0" lang="zh-TW" sz="28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勞動局就業服務資訊</a:t>
            </a:r>
            <a:r>
              <a:rPr b="0" i="0" lang="zh-TW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及</a:t>
            </a:r>
            <a:r>
              <a:rPr b="0" i="0" lang="zh-TW" sz="28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社會局社會救助措施</a:t>
            </a:r>
            <a:r>
              <a:rPr b="0" i="0" lang="zh-TW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等資源。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1" marL="971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b="0" i="0" lang="zh-TW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多元複雜個案，提供三級輔導，若發現孩童遭受不當對待、家庭遭逢變故致家庭功能受損等...</a:t>
            </a:r>
            <a:r>
              <a:rPr b="0" i="0" lang="zh-TW" sz="28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通報關懷e起來</a:t>
            </a:r>
            <a:r>
              <a:rPr b="0" i="0" lang="zh-TW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，由社會局社工師親訪、評估需求，派案相關局處協助。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36550" lvl="1" marL="971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36550" lvl="1" marL="971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/>
          <p:nvPr/>
        </p:nvSpPr>
        <p:spPr>
          <a:xfrm>
            <a:off x="674647" y="755553"/>
            <a:ext cx="57572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40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政策宣導</a:t>
            </a:r>
            <a:endParaRPr b="1" i="0" sz="440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9" name="Google Shape;239;p9"/>
          <p:cNvSpPr/>
          <p:nvPr/>
        </p:nvSpPr>
        <p:spPr>
          <a:xfrm rot="-5400000">
            <a:off x="4551259" y="-2351617"/>
            <a:ext cx="140060" cy="7893284"/>
          </a:xfrm>
          <a:prstGeom prst="round2SameRect">
            <a:avLst>
              <a:gd fmla="val 16667" name="adj1"/>
              <a:gd fmla="val 10097" name="adj2"/>
            </a:avLst>
          </a:prstGeom>
          <a:solidFill>
            <a:srgbClr val="C5B4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204864" y="1774112"/>
            <a:ext cx="376313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學校集會公開宣導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教師於課堂向學生宣導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學校於寒暑假前加強向學生宣導本計畫。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張貼幸福保衛站海報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學校全年跑馬燈播放幸福保衛站訊息</a:t>
            </a:r>
            <a:endParaRPr/>
          </a:p>
        </p:txBody>
      </p:sp>
      <p:pic>
        <p:nvPicPr>
          <p:cNvPr id="241" name="Google Shape;2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0511" y="202556"/>
            <a:ext cx="4572000" cy="645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2024-01-12T03:04:16Z</dcterms:created>
  <dc:creator>羅曼瑄</dc:creator>
</cp:coreProperties>
</file>