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65" r:id="rId2"/>
    <p:sldId id="266" r:id="rId3"/>
    <p:sldId id="267" r:id="rId4"/>
    <p:sldId id="268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99" d="100"/>
          <a:sy n="99" d="100"/>
        </p:scale>
        <p:origin x="5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1D38-7D5B-42C5-803F-5AA017B3F8C7}" type="datetimeFigureOut">
              <a:rPr lang="zh-TW" altLang="en-US" smtClean="0"/>
              <a:t>2026/1/20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7A099-3C6D-4E99-A6DC-DD5F4FC0C4D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539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1D38-7D5B-42C5-803F-5AA017B3F8C7}" type="datetimeFigureOut">
              <a:rPr lang="zh-TW" altLang="en-US" smtClean="0"/>
              <a:t>2026/1/20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7A099-3C6D-4E99-A6DC-DD5F4FC0C4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6421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1D38-7D5B-42C5-803F-5AA017B3F8C7}" type="datetimeFigureOut">
              <a:rPr lang="zh-TW" altLang="en-US" smtClean="0"/>
              <a:t>2026/1/20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7A099-3C6D-4E99-A6DC-DD5F4FC0C4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1527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1D38-7D5B-42C5-803F-5AA017B3F8C7}" type="datetimeFigureOut">
              <a:rPr lang="zh-TW" altLang="en-US" smtClean="0"/>
              <a:t>2026/1/20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7A099-3C6D-4E99-A6DC-DD5F4FC0C4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6640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1D38-7D5B-42C5-803F-5AA017B3F8C7}" type="datetimeFigureOut">
              <a:rPr lang="zh-TW" altLang="en-US" smtClean="0"/>
              <a:t>2026/1/20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7A099-3C6D-4E99-A6DC-DD5F4FC0C4D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382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1D38-7D5B-42C5-803F-5AA017B3F8C7}" type="datetimeFigureOut">
              <a:rPr lang="zh-TW" altLang="en-US" smtClean="0"/>
              <a:t>2026/1/20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7A099-3C6D-4E99-A6DC-DD5F4FC0C4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79856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1D38-7D5B-42C5-803F-5AA017B3F8C7}" type="datetimeFigureOut">
              <a:rPr lang="zh-TW" altLang="en-US" smtClean="0"/>
              <a:t>2026/1/20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7A099-3C6D-4E99-A6DC-DD5F4FC0C4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9873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1D38-7D5B-42C5-803F-5AA017B3F8C7}" type="datetimeFigureOut">
              <a:rPr lang="zh-TW" altLang="en-US" smtClean="0"/>
              <a:t>2026/1/20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7A099-3C6D-4E99-A6DC-DD5F4FC0C4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1890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1D38-7D5B-42C5-803F-5AA017B3F8C7}" type="datetimeFigureOut">
              <a:rPr lang="zh-TW" altLang="en-US" smtClean="0"/>
              <a:t>2026/1/20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7A099-3C6D-4E99-A6DC-DD5F4FC0C4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7359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04E1D38-7D5B-42C5-803F-5AA017B3F8C7}" type="datetimeFigureOut">
              <a:rPr lang="zh-TW" altLang="en-US" smtClean="0"/>
              <a:t>2026/1/20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BB7A099-3C6D-4E99-A6DC-DD5F4FC0C4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69656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1D38-7D5B-42C5-803F-5AA017B3F8C7}" type="datetimeFigureOut">
              <a:rPr lang="zh-TW" altLang="en-US" smtClean="0"/>
              <a:t>2026/1/20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7A099-3C6D-4E99-A6DC-DD5F4FC0C4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0037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04E1D38-7D5B-42C5-803F-5AA017B3F8C7}" type="datetimeFigureOut">
              <a:rPr lang="zh-TW" altLang="en-US" smtClean="0"/>
              <a:t>2026/1/20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BB7A099-3C6D-4E99-A6DC-DD5F4FC0C4D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716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F116506E-E39F-4969-87F0-45D2BFE99E6D}"/>
              </a:ext>
            </a:extLst>
          </p:cNvPr>
          <p:cNvSpPr/>
          <p:nvPr/>
        </p:nvSpPr>
        <p:spPr>
          <a:xfrm>
            <a:off x="641797" y="1912276"/>
            <a:ext cx="10908406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6600" u="sng" dirty="0">
                <a:ln w="0"/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114</a:t>
            </a:r>
            <a:r>
              <a:rPr lang="zh-TW" altLang="en-US" sz="6600" u="sng" dirty="0">
                <a:ln w="0"/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學年度</a:t>
            </a:r>
            <a:endParaRPr lang="en-US" altLang="zh-TW" sz="6600" u="sng" dirty="0">
              <a:ln w="0"/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  <a:latin typeface="華康儷粗圓" panose="020F0709000000000000" pitchFamily="49" charset="-120"/>
              <a:ea typeface="華康儷粗圓" panose="020F0709000000000000" pitchFamily="49" charset="-120"/>
            </a:endParaRPr>
          </a:p>
          <a:p>
            <a:pPr algn="ctr"/>
            <a:r>
              <a:rPr lang="zh-TW" altLang="en-US" sz="66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第一學期進步獎前三名頒獎</a:t>
            </a:r>
          </a:p>
        </p:txBody>
      </p:sp>
    </p:spTree>
    <p:extLst>
      <p:ext uri="{BB962C8B-B14F-4D97-AF65-F5344CB8AC3E}">
        <p14:creationId xmlns:p14="http://schemas.microsoft.com/office/powerpoint/2010/main" val="134034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6">
            <a:extLst>
              <a:ext uri="{FF2B5EF4-FFF2-40B4-BE49-F238E27FC236}">
                <a16:creationId xmlns:a16="http://schemas.microsoft.com/office/drawing/2014/main" id="{A8B2B8A9-4F18-4694-902B-638B0CDBDF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6492565"/>
              </p:ext>
            </p:extLst>
          </p:nvPr>
        </p:nvGraphicFramePr>
        <p:xfrm>
          <a:off x="695459" y="2140875"/>
          <a:ext cx="10909776" cy="340991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18296">
                  <a:extLst>
                    <a:ext uri="{9D8B030D-6E8A-4147-A177-3AD203B41FA5}">
                      <a16:colId xmlns:a16="http://schemas.microsoft.com/office/drawing/2014/main" val="188557428"/>
                    </a:ext>
                  </a:extLst>
                </a:gridCol>
                <a:gridCol w="1818296">
                  <a:extLst>
                    <a:ext uri="{9D8B030D-6E8A-4147-A177-3AD203B41FA5}">
                      <a16:colId xmlns:a16="http://schemas.microsoft.com/office/drawing/2014/main" val="2565619416"/>
                    </a:ext>
                  </a:extLst>
                </a:gridCol>
                <a:gridCol w="1818296">
                  <a:extLst>
                    <a:ext uri="{9D8B030D-6E8A-4147-A177-3AD203B41FA5}">
                      <a16:colId xmlns:a16="http://schemas.microsoft.com/office/drawing/2014/main" val="874791874"/>
                    </a:ext>
                  </a:extLst>
                </a:gridCol>
                <a:gridCol w="1818296">
                  <a:extLst>
                    <a:ext uri="{9D8B030D-6E8A-4147-A177-3AD203B41FA5}">
                      <a16:colId xmlns:a16="http://schemas.microsoft.com/office/drawing/2014/main" val="647561210"/>
                    </a:ext>
                  </a:extLst>
                </a:gridCol>
                <a:gridCol w="1818296">
                  <a:extLst>
                    <a:ext uri="{9D8B030D-6E8A-4147-A177-3AD203B41FA5}">
                      <a16:colId xmlns:a16="http://schemas.microsoft.com/office/drawing/2014/main" val="3035154963"/>
                    </a:ext>
                  </a:extLst>
                </a:gridCol>
                <a:gridCol w="1818296">
                  <a:extLst>
                    <a:ext uri="{9D8B030D-6E8A-4147-A177-3AD203B41FA5}">
                      <a16:colId xmlns:a16="http://schemas.microsoft.com/office/drawing/2014/main" val="654591654"/>
                    </a:ext>
                  </a:extLst>
                </a:gridCol>
              </a:tblGrid>
              <a:tr h="85228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201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202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203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204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205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206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4484154"/>
                  </a:ext>
                </a:extLst>
              </a:tr>
              <a:tr h="85228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楊知翰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簡立甯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陳本恩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陳宥瑞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楊秉綸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黃姷瑄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1696776"/>
                  </a:ext>
                </a:extLst>
              </a:tr>
              <a:tr h="85307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江晨瑋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胡霈羽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陳少瑜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吳櫂宥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劉國宇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吳甯萱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379307"/>
                  </a:ext>
                </a:extLst>
              </a:tr>
              <a:tr h="85228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張閔翔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簡睫霏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邱品婕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簡妗芸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簡怡恩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李悦慈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0996440"/>
                  </a:ext>
                </a:extLst>
              </a:tr>
            </a:tbl>
          </a:graphicData>
        </a:graphic>
      </p:graphicFrame>
      <p:sp>
        <p:nvSpPr>
          <p:cNvPr id="7" name="矩形 6">
            <a:extLst>
              <a:ext uri="{FF2B5EF4-FFF2-40B4-BE49-F238E27FC236}">
                <a16:creationId xmlns:a16="http://schemas.microsoft.com/office/drawing/2014/main" id="{F116506E-E39F-4969-87F0-45D2BFE99E6D}"/>
              </a:ext>
            </a:extLst>
          </p:cNvPr>
          <p:cNvSpPr/>
          <p:nvPr/>
        </p:nvSpPr>
        <p:spPr>
          <a:xfrm>
            <a:off x="4157009" y="190192"/>
            <a:ext cx="38779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二年級</a:t>
            </a:r>
            <a:endParaRPr lang="en-US" altLang="zh-TW" sz="4800" dirty="0">
              <a:ln w="0"/>
              <a:solidFill>
                <a:sysClr val="windowText" lastClr="000000"/>
              </a:solidFill>
              <a:effectLst>
                <a:reflection blurRad="6350" stA="53000" endA="300" endPos="35500" dir="5400000" sy="-90000" algn="bl" rotWithShape="0"/>
              </a:effectLst>
              <a:latin typeface="華康儷粗圓" panose="020F0709000000000000" pitchFamily="49" charset="-120"/>
              <a:ea typeface="華康儷粗圓" panose="020F0709000000000000" pitchFamily="49" charset="-120"/>
            </a:endParaRPr>
          </a:p>
          <a:p>
            <a:pPr algn="ctr"/>
            <a:r>
              <a:rPr lang="zh-TW" altLang="en-US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進步獎前三名</a:t>
            </a:r>
          </a:p>
        </p:txBody>
      </p:sp>
    </p:spTree>
    <p:extLst>
      <p:ext uri="{BB962C8B-B14F-4D97-AF65-F5344CB8AC3E}">
        <p14:creationId xmlns:p14="http://schemas.microsoft.com/office/powerpoint/2010/main" val="1985562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表格 6">
            <a:extLst>
              <a:ext uri="{FF2B5EF4-FFF2-40B4-BE49-F238E27FC236}">
                <a16:creationId xmlns:a16="http://schemas.microsoft.com/office/drawing/2014/main" id="{7E8E2507-61DC-47F9-B1EA-0D523AF6F9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2017583"/>
              </p:ext>
            </p:extLst>
          </p:nvPr>
        </p:nvGraphicFramePr>
        <p:xfrm>
          <a:off x="354169" y="2073498"/>
          <a:ext cx="11571672" cy="357388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64306">
                  <a:extLst>
                    <a:ext uri="{9D8B030D-6E8A-4147-A177-3AD203B41FA5}">
                      <a16:colId xmlns:a16="http://schemas.microsoft.com/office/drawing/2014/main" val="188557428"/>
                    </a:ext>
                  </a:extLst>
                </a:gridCol>
                <a:gridCol w="964306">
                  <a:extLst>
                    <a:ext uri="{9D8B030D-6E8A-4147-A177-3AD203B41FA5}">
                      <a16:colId xmlns:a16="http://schemas.microsoft.com/office/drawing/2014/main" val="2565619416"/>
                    </a:ext>
                  </a:extLst>
                </a:gridCol>
                <a:gridCol w="964306">
                  <a:extLst>
                    <a:ext uri="{9D8B030D-6E8A-4147-A177-3AD203B41FA5}">
                      <a16:colId xmlns:a16="http://schemas.microsoft.com/office/drawing/2014/main" val="874791874"/>
                    </a:ext>
                  </a:extLst>
                </a:gridCol>
                <a:gridCol w="964306">
                  <a:extLst>
                    <a:ext uri="{9D8B030D-6E8A-4147-A177-3AD203B41FA5}">
                      <a16:colId xmlns:a16="http://schemas.microsoft.com/office/drawing/2014/main" val="647561210"/>
                    </a:ext>
                  </a:extLst>
                </a:gridCol>
                <a:gridCol w="964306">
                  <a:extLst>
                    <a:ext uri="{9D8B030D-6E8A-4147-A177-3AD203B41FA5}">
                      <a16:colId xmlns:a16="http://schemas.microsoft.com/office/drawing/2014/main" val="3035154963"/>
                    </a:ext>
                  </a:extLst>
                </a:gridCol>
                <a:gridCol w="964306">
                  <a:extLst>
                    <a:ext uri="{9D8B030D-6E8A-4147-A177-3AD203B41FA5}">
                      <a16:colId xmlns:a16="http://schemas.microsoft.com/office/drawing/2014/main" val="654591654"/>
                    </a:ext>
                  </a:extLst>
                </a:gridCol>
                <a:gridCol w="964306">
                  <a:extLst>
                    <a:ext uri="{9D8B030D-6E8A-4147-A177-3AD203B41FA5}">
                      <a16:colId xmlns:a16="http://schemas.microsoft.com/office/drawing/2014/main" val="561609927"/>
                    </a:ext>
                  </a:extLst>
                </a:gridCol>
                <a:gridCol w="964306">
                  <a:extLst>
                    <a:ext uri="{9D8B030D-6E8A-4147-A177-3AD203B41FA5}">
                      <a16:colId xmlns:a16="http://schemas.microsoft.com/office/drawing/2014/main" val="2309160925"/>
                    </a:ext>
                  </a:extLst>
                </a:gridCol>
                <a:gridCol w="964306">
                  <a:extLst>
                    <a:ext uri="{9D8B030D-6E8A-4147-A177-3AD203B41FA5}">
                      <a16:colId xmlns:a16="http://schemas.microsoft.com/office/drawing/2014/main" val="3307500578"/>
                    </a:ext>
                  </a:extLst>
                </a:gridCol>
                <a:gridCol w="964306">
                  <a:extLst>
                    <a:ext uri="{9D8B030D-6E8A-4147-A177-3AD203B41FA5}">
                      <a16:colId xmlns:a16="http://schemas.microsoft.com/office/drawing/2014/main" val="1707705744"/>
                    </a:ext>
                  </a:extLst>
                </a:gridCol>
                <a:gridCol w="964016">
                  <a:extLst>
                    <a:ext uri="{9D8B030D-6E8A-4147-A177-3AD203B41FA5}">
                      <a16:colId xmlns:a16="http://schemas.microsoft.com/office/drawing/2014/main" val="3496237714"/>
                    </a:ext>
                  </a:extLst>
                </a:gridCol>
                <a:gridCol w="964596">
                  <a:extLst>
                    <a:ext uri="{9D8B030D-6E8A-4147-A177-3AD203B41FA5}">
                      <a16:colId xmlns:a16="http://schemas.microsoft.com/office/drawing/2014/main" val="311681128"/>
                    </a:ext>
                  </a:extLst>
                </a:gridCol>
              </a:tblGrid>
              <a:tr h="89347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301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302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303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304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305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306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401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402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403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404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405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406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4484154"/>
                  </a:ext>
                </a:extLst>
              </a:tr>
              <a:tr h="89347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楊軒宇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張景天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游皓喆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楊竣智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李冠鋐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宋澄昕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朱彥丞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顏家逸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吳碩恩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倪鈺翔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洪悅恩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陳雨薔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1696776"/>
                  </a:ext>
                </a:extLst>
              </a:tr>
              <a:tr h="89347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羅郁淳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李亦洋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劉益豪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莊琇菲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李恩葇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楊其諠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陳宇澤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余本謙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張予榛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黃昶紘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吳羽桐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張宇淇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379307"/>
                  </a:ext>
                </a:extLst>
              </a:tr>
              <a:tr h="89347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陳鈺靖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王祤玹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涂雅媛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李昀珈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吳苡緁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施芊伊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王心宜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戴千甯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連梓絜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王苡安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黃家宥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張瑞蘭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0996440"/>
                  </a:ext>
                </a:extLst>
              </a:tr>
            </a:tbl>
          </a:graphicData>
        </a:graphic>
      </p:graphicFrame>
      <p:sp>
        <p:nvSpPr>
          <p:cNvPr id="4" name="矩形 3">
            <a:extLst>
              <a:ext uri="{FF2B5EF4-FFF2-40B4-BE49-F238E27FC236}">
                <a16:creationId xmlns:a16="http://schemas.microsoft.com/office/drawing/2014/main" id="{A832FBD1-5408-4677-B0CD-DBCEDEA6F6D8}"/>
              </a:ext>
            </a:extLst>
          </p:cNvPr>
          <p:cNvSpPr/>
          <p:nvPr/>
        </p:nvSpPr>
        <p:spPr>
          <a:xfrm>
            <a:off x="4157007" y="190192"/>
            <a:ext cx="38779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三</a:t>
            </a:r>
            <a:r>
              <a:rPr lang="en-US" altLang="zh-TW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.</a:t>
            </a:r>
            <a:r>
              <a:rPr lang="zh-TW" altLang="en-US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四年級</a:t>
            </a:r>
            <a:endParaRPr lang="en-US" altLang="zh-TW" sz="4800" dirty="0">
              <a:ln w="0"/>
              <a:solidFill>
                <a:sysClr val="windowText" lastClr="000000"/>
              </a:solidFill>
              <a:effectLst>
                <a:reflection blurRad="6350" stA="53000" endA="300" endPos="35500" dir="5400000" sy="-90000" algn="bl" rotWithShape="0"/>
              </a:effectLst>
              <a:latin typeface="華康儷粗圓" panose="020F0709000000000000" pitchFamily="49" charset="-120"/>
              <a:ea typeface="華康儷粗圓" panose="020F0709000000000000" pitchFamily="49" charset="-120"/>
            </a:endParaRPr>
          </a:p>
          <a:p>
            <a:pPr algn="ctr"/>
            <a:r>
              <a:rPr lang="zh-TW" altLang="en-US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進步獎前三名</a:t>
            </a:r>
          </a:p>
        </p:txBody>
      </p:sp>
    </p:spTree>
    <p:extLst>
      <p:ext uri="{BB962C8B-B14F-4D97-AF65-F5344CB8AC3E}">
        <p14:creationId xmlns:p14="http://schemas.microsoft.com/office/powerpoint/2010/main" val="320510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表格 6">
            <a:extLst>
              <a:ext uri="{FF2B5EF4-FFF2-40B4-BE49-F238E27FC236}">
                <a16:creationId xmlns:a16="http://schemas.microsoft.com/office/drawing/2014/main" id="{ED21642C-9AC1-41B7-9727-7D05002999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66782"/>
              </p:ext>
            </p:extLst>
          </p:nvPr>
        </p:nvGraphicFramePr>
        <p:xfrm>
          <a:off x="261870" y="2043186"/>
          <a:ext cx="11668260" cy="36235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72355">
                  <a:extLst>
                    <a:ext uri="{9D8B030D-6E8A-4147-A177-3AD203B41FA5}">
                      <a16:colId xmlns:a16="http://schemas.microsoft.com/office/drawing/2014/main" val="188557428"/>
                    </a:ext>
                  </a:extLst>
                </a:gridCol>
                <a:gridCol w="972355">
                  <a:extLst>
                    <a:ext uri="{9D8B030D-6E8A-4147-A177-3AD203B41FA5}">
                      <a16:colId xmlns:a16="http://schemas.microsoft.com/office/drawing/2014/main" val="2565619416"/>
                    </a:ext>
                  </a:extLst>
                </a:gridCol>
                <a:gridCol w="972355">
                  <a:extLst>
                    <a:ext uri="{9D8B030D-6E8A-4147-A177-3AD203B41FA5}">
                      <a16:colId xmlns:a16="http://schemas.microsoft.com/office/drawing/2014/main" val="874791874"/>
                    </a:ext>
                  </a:extLst>
                </a:gridCol>
                <a:gridCol w="972355">
                  <a:extLst>
                    <a:ext uri="{9D8B030D-6E8A-4147-A177-3AD203B41FA5}">
                      <a16:colId xmlns:a16="http://schemas.microsoft.com/office/drawing/2014/main" val="647561210"/>
                    </a:ext>
                  </a:extLst>
                </a:gridCol>
                <a:gridCol w="972355">
                  <a:extLst>
                    <a:ext uri="{9D8B030D-6E8A-4147-A177-3AD203B41FA5}">
                      <a16:colId xmlns:a16="http://schemas.microsoft.com/office/drawing/2014/main" val="3035154963"/>
                    </a:ext>
                  </a:extLst>
                </a:gridCol>
                <a:gridCol w="972355">
                  <a:extLst>
                    <a:ext uri="{9D8B030D-6E8A-4147-A177-3AD203B41FA5}">
                      <a16:colId xmlns:a16="http://schemas.microsoft.com/office/drawing/2014/main" val="654591654"/>
                    </a:ext>
                  </a:extLst>
                </a:gridCol>
                <a:gridCol w="972355">
                  <a:extLst>
                    <a:ext uri="{9D8B030D-6E8A-4147-A177-3AD203B41FA5}">
                      <a16:colId xmlns:a16="http://schemas.microsoft.com/office/drawing/2014/main" val="561609927"/>
                    </a:ext>
                  </a:extLst>
                </a:gridCol>
                <a:gridCol w="972355">
                  <a:extLst>
                    <a:ext uri="{9D8B030D-6E8A-4147-A177-3AD203B41FA5}">
                      <a16:colId xmlns:a16="http://schemas.microsoft.com/office/drawing/2014/main" val="2309160925"/>
                    </a:ext>
                  </a:extLst>
                </a:gridCol>
                <a:gridCol w="972355">
                  <a:extLst>
                    <a:ext uri="{9D8B030D-6E8A-4147-A177-3AD203B41FA5}">
                      <a16:colId xmlns:a16="http://schemas.microsoft.com/office/drawing/2014/main" val="3307500578"/>
                    </a:ext>
                  </a:extLst>
                </a:gridCol>
                <a:gridCol w="972355">
                  <a:extLst>
                    <a:ext uri="{9D8B030D-6E8A-4147-A177-3AD203B41FA5}">
                      <a16:colId xmlns:a16="http://schemas.microsoft.com/office/drawing/2014/main" val="1707705744"/>
                    </a:ext>
                  </a:extLst>
                </a:gridCol>
                <a:gridCol w="972355">
                  <a:extLst>
                    <a:ext uri="{9D8B030D-6E8A-4147-A177-3AD203B41FA5}">
                      <a16:colId xmlns:a16="http://schemas.microsoft.com/office/drawing/2014/main" val="3496237714"/>
                    </a:ext>
                  </a:extLst>
                </a:gridCol>
                <a:gridCol w="972355">
                  <a:extLst>
                    <a:ext uri="{9D8B030D-6E8A-4147-A177-3AD203B41FA5}">
                      <a16:colId xmlns:a16="http://schemas.microsoft.com/office/drawing/2014/main" val="311681128"/>
                    </a:ext>
                  </a:extLst>
                </a:gridCol>
              </a:tblGrid>
              <a:tr h="90588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501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502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503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504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505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506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601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602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603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604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605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606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4484154"/>
                  </a:ext>
                </a:extLst>
              </a:tr>
              <a:tr h="90588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陳仕明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范植翔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孫晢元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鄭伊宸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曾芊穎</a:t>
                      </a:r>
                      <a:endParaRPr lang="zh-TW" altLang="en-US" sz="2400" kern="1200" dirty="0">
                        <a:solidFill>
                          <a:schemeClr val="dk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 panose="02020500000000000000" pitchFamily="18" charset="-120"/>
                      </a:endParaRP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林子芸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邱垂閔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温唯希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黃宜川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楊舜羽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鄭彥杰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洪禾諝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1696776"/>
                  </a:ext>
                </a:extLst>
              </a:tr>
              <a:tr h="90588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廖晨妤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徐杰宥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葉子妤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鄒佳芸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江柔宣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曾品喬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呂文盛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李欣叡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蔡明鈞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余本鈞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黃葰寍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嚴少圻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379307"/>
                  </a:ext>
                </a:extLst>
              </a:tr>
              <a:tr h="90588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蕭安彣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楊芸僑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彭婕語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陳妍芯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張妤芹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陳芷柔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嚴迦勒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游皓宇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潘樂予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高昕佑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黃 維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陳宥蒔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0996440"/>
                  </a:ext>
                </a:extLst>
              </a:tr>
            </a:tbl>
          </a:graphicData>
        </a:graphic>
      </p:graphicFrame>
      <p:sp>
        <p:nvSpPr>
          <p:cNvPr id="4" name="矩形 3">
            <a:extLst>
              <a:ext uri="{FF2B5EF4-FFF2-40B4-BE49-F238E27FC236}">
                <a16:creationId xmlns:a16="http://schemas.microsoft.com/office/drawing/2014/main" id="{E344A02F-D436-41D3-B109-EB92497B5934}"/>
              </a:ext>
            </a:extLst>
          </p:cNvPr>
          <p:cNvSpPr/>
          <p:nvPr/>
        </p:nvSpPr>
        <p:spPr>
          <a:xfrm>
            <a:off x="4157007" y="190192"/>
            <a:ext cx="38779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五</a:t>
            </a:r>
            <a:r>
              <a:rPr lang="en-US" altLang="zh-TW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.</a:t>
            </a:r>
            <a:r>
              <a:rPr lang="zh-TW" altLang="en-US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六年級</a:t>
            </a:r>
            <a:endParaRPr lang="en-US" altLang="zh-TW" sz="4800" dirty="0">
              <a:ln w="0"/>
              <a:solidFill>
                <a:sysClr val="windowText" lastClr="000000"/>
              </a:solidFill>
              <a:effectLst>
                <a:reflection blurRad="6350" stA="53000" endA="300" endPos="35500" dir="5400000" sy="-90000" algn="bl" rotWithShape="0"/>
              </a:effectLst>
              <a:latin typeface="華康儷粗圓" panose="020F0709000000000000" pitchFamily="49" charset="-120"/>
              <a:ea typeface="華康儷粗圓" panose="020F0709000000000000" pitchFamily="49" charset="-120"/>
            </a:endParaRPr>
          </a:p>
          <a:p>
            <a:pPr algn="ctr"/>
            <a:r>
              <a:rPr lang="zh-TW" altLang="en-US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進步獎前三名</a:t>
            </a:r>
          </a:p>
        </p:txBody>
      </p:sp>
    </p:spTree>
    <p:extLst>
      <p:ext uri="{BB962C8B-B14F-4D97-AF65-F5344CB8AC3E}">
        <p14:creationId xmlns:p14="http://schemas.microsoft.com/office/powerpoint/2010/main" val="3034604717"/>
      </p:ext>
    </p:extLst>
  </p:cSld>
  <p:clrMapOvr>
    <a:masterClrMapping/>
  </p:clrMapOvr>
</p:sld>
</file>

<file path=ppt/theme/theme1.xml><?xml version="1.0" encoding="utf-8"?>
<a:theme xmlns:a="http://schemas.openxmlformats.org/drawingml/2006/main" name="回顧">
  <a:themeElements>
    <a:clrScheme name="回顧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回顧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顧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599</TotalTime>
  <Words>294</Words>
  <Application>Microsoft Office PowerPoint</Application>
  <PresentationFormat>寬螢幕</PresentationFormat>
  <Paragraphs>128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0" baseType="lpstr">
      <vt:lpstr>華康儷粗圓</vt:lpstr>
      <vt:lpstr>標楷體</vt:lpstr>
      <vt:lpstr>Calibri</vt:lpstr>
      <vt:lpstr>Calibri Light</vt:lpstr>
      <vt:lpstr>Comic Sans MS</vt:lpstr>
      <vt:lpstr>回顧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59</cp:revision>
  <dcterms:created xsi:type="dcterms:W3CDTF">2024-10-01T05:18:28Z</dcterms:created>
  <dcterms:modified xsi:type="dcterms:W3CDTF">2026-01-20T06:05:10Z</dcterms:modified>
</cp:coreProperties>
</file>